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8229600" cx="14630400"/>
  <p:notesSz cx="8229600" cy="14630400"/>
  <p:embeddedFontLst>
    <p:embeddedFont>
      <p:font typeface="Roboto Slab"/>
      <p:regular r:id="rId39"/>
      <p:bold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hGS/yq0SCydnxg4RKC0PqbV8Jr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AC0466-0299-4E54-85E6-245117293D61}">
  <a:tblStyle styleId="{45AC0466-0299-4E54-85E6-245117293D61}"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Arial"/>
          <a:ea typeface="Arial"/>
          <a:cs typeface="Arial"/>
        </a:font>
        <a:schemeClr val="dk1"/>
      </a:tcTxStyle>
    </a:seCell>
    <a:swCell>
      <a:tcTxStyle b="on" i="off">
        <a:font>
          <a:latin typeface="Arial"/>
          <a:ea typeface="Arial"/>
          <a:cs typeface="Arial"/>
        </a:font>
        <a:schemeClr val="dk1"/>
      </a:tcTxStyle>
    </a:swCell>
    <a:firstRow>
      <a:tcTxStyle b="on" i="off">
        <a:font>
          <a:latin typeface="Arial"/>
          <a:ea typeface="Arial"/>
          <a:cs typeface="Arial"/>
        </a:font>
        <a:schemeClr val="lt1"/>
      </a:tcTxStyle>
      <a:tcStyle>
        <a:tcBdr>
          <a:bottom>
            <a:ln cap="flat" cmpd="sng" w="25400">
              <a:solidFill>
                <a:schemeClr val="dk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Slab-bold.fntdata"/><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Slab-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85527fd5d9_0_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385527fd5d9_0_3: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5527fd5d9_0_64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85527fd5d9_0_642: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5527fd5d9_0_66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85527fd5d9_0_666: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5: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5527fd5d9_0_69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85527fd5d9_0_69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5527fd5d9_0_7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85527fd5d9_0_712: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85527fd5d9_0_761: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85527fd5d9_0_761: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85527fd5d9_0_82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85527fd5d9_0_825: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5527fd5d9_0_87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85527fd5d9_0_871: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6: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5527fd5d9_0_91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85527fd5d9_0_91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5527fd5d9_0_12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385527fd5d9_0_125: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85527fd5d9_0_95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85527fd5d9_0_953: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8: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8: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9: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9: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7c1d4dc286_0_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7c1d4dc286_0_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5527fd5d9_0_35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85527fd5d9_0_35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5527fd5d9_0_100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85527fd5d9_0_1001: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c7b37095f_1_1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37c7b37095f_1_14: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7c0ec0eea5_0_1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7c0ec0eea5_0_17: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7c0ec0eea5_0_2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7c0ec0eea5_0_26: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5527fd5d9_0_293: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85527fd5d9_0_293: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7c7b37095f_1_2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37c7b37095f_1_27: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85527fd5d9_0_108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385527fd5d9_0_1087: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85527fd5d9_0_1100:notes"/>
          <p:cNvSpPr/>
          <p:nvPr>
            <p:ph idx="2" type="sldImg"/>
          </p:nvPr>
        </p:nvSpPr>
        <p:spPr>
          <a:xfrm>
            <a:off x="457560" y="1097280"/>
            <a:ext cx="73152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385527fd5d9_0_1100: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85527fd5d9_0_41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85527fd5d9_0_413: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85527fd5d9_0_45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85527fd5d9_0_454: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3: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5527fd5d9_0_55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85527fd5d9_0_551: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7c0ec0eea5_0_3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7c0ec0eea5_0_35:notes"/>
          <p:cNvSpPr txBox="1"/>
          <p:nvPr>
            <p:ph idx="1" type="body"/>
          </p:nvPr>
        </p:nvSpPr>
        <p:spPr>
          <a:xfrm>
            <a:off x="822960" y="6949440"/>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 name="Shape 6"/>
        <p:cNvGrpSpPr/>
        <p:nvPr/>
      </p:nvGrpSpPr>
      <p:grpSpPr>
        <a:xfrm>
          <a:off x="0" y="0"/>
          <a:ext cx="0" cy="0"/>
          <a:chOff x="0" y="0"/>
          <a:chExt cx="0" cy="0"/>
        </a:xfrm>
      </p:grpSpPr>
      <p:sp>
        <p:nvSpPr>
          <p:cNvPr id="7" name="Google Shape;7;g385527fd5d9_0_62"/>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Autofit/>
          </a:bodyPr>
          <a:lstStyle>
            <a:lvl1pPr lvl="0"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300"/>
              <a:buFont typeface="Arial"/>
              <a:buChar char="■"/>
              <a:defRPr b="0" i="0" sz="8300" u="none" cap="none" strike="noStrike">
                <a:solidFill>
                  <a:srgbClr val="000000"/>
                </a:solidFill>
                <a:latin typeface="Arial"/>
                <a:ea typeface="Arial"/>
                <a:cs typeface="Arial"/>
                <a:sym typeface="Arial"/>
              </a:defRPr>
            </a:lvl9pPr>
          </a:lstStyle>
          <a:p/>
        </p:txBody>
      </p:sp>
      <p:sp>
        <p:nvSpPr>
          <p:cNvPr id="8" name="Google Shape;8;g385527fd5d9_0_62"/>
          <p:cNvSpPr txBox="1"/>
          <p:nvPr>
            <p:ph idx="1" type="subTitle"/>
          </p:nvPr>
        </p:nvSpPr>
        <p:spPr>
          <a:xfrm>
            <a:off x="498720" y="4534600"/>
            <a:ext cx="13632900" cy="1268100"/>
          </a:xfrm>
          <a:prstGeom prst="rect">
            <a:avLst/>
          </a:prstGeom>
          <a:noFill/>
          <a:ln>
            <a:noFill/>
          </a:ln>
        </p:spPr>
        <p:txBody>
          <a:bodyPr anchorCtr="0" anchor="ctr" bIns="146275" lIns="146275" spcFirstLastPara="1" rIns="146275" wrap="square" tIns="146275">
            <a:noAutofit/>
          </a:bodyPr>
          <a:lstStyle>
            <a:lvl1pPr lvl="0"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9" name="Google Shape;9;g385527fd5d9_0_6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Autofit/>
          </a:bodyPr>
          <a:lstStyle>
            <a:lvl1pPr indent="0" lvl="0"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42" name="Shape 42"/>
        <p:cNvGrpSpPr/>
        <p:nvPr/>
      </p:nvGrpSpPr>
      <p:grpSpPr>
        <a:xfrm>
          <a:off x="0" y="0"/>
          <a:ext cx="0" cy="0"/>
          <a:chOff x="0" y="0"/>
          <a:chExt cx="0" cy="0"/>
        </a:xfrm>
      </p:grpSpPr>
      <p:sp>
        <p:nvSpPr>
          <p:cNvPr id="43" name="Google Shape;43;p42"/>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5" name="Google Shape;45;p4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46" name="Shape 46"/>
        <p:cNvGrpSpPr/>
        <p:nvPr/>
      </p:nvGrpSpPr>
      <p:grpSpPr>
        <a:xfrm>
          <a:off x="0" y="0"/>
          <a:ext cx="0" cy="0"/>
          <a:chOff x="0" y="0"/>
          <a:chExt cx="0" cy="0"/>
        </a:xfrm>
      </p:grpSpPr>
      <p:sp>
        <p:nvSpPr>
          <p:cNvPr id="47" name="Google Shape;47;p43"/>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 name="Google Shape;49;p4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g385527fd5d9_0_146"/>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57" name="Google Shape;57;g385527fd5d9_0_146"/>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58" name="Google Shape;58;g385527fd5d9_0_146"/>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g385527fd5d9_0_139"/>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61" name="Google Shape;61;g385527fd5d9_0_139"/>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62" name="Google Shape;62;g385527fd5d9_0_139"/>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g385527fd5d9_0_143"/>
          <p:cNvSpPr txBox="1"/>
          <p:nvPr>
            <p:ph type="title"/>
          </p:nvPr>
        </p:nvSpPr>
        <p:spPr>
          <a:xfrm>
            <a:off x="498720" y="3441360"/>
            <a:ext cx="13632900" cy="1347000"/>
          </a:xfrm>
          <a:prstGeom prst="rect">
            <a:avLst/>
          </a:prstGeom>
          <a:noFill/>
          <a:ln>
            <a:noFill/>
          </a:ln>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65" name="Google Shape;65;g385527fd5d9_0_14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g385527fd5d9_0_15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68" name="Google Shape;68;g385527fd5d9_0_150"/>
          <p:cNvSpPr txBox="1"/>
          <p:nvPr>
            <p:ph idx="1" type="body"/>
          </p:nvPr>
        </p:nvSpPr>
        <p:spPr>
          <a:xfrm>
            <a:off x="49872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69" name="Google Shape;69;g385527fd5d9_0_150"/>
          <p:cNvSpPr txBox="1"/>
          <p:nvPr>
            <p:ph idx="2" type="body"/>
          </p:nvPr>
        </p:nvSpPr>
        <p:spPr>
          <a:xfrm>
            <a:off x="7731840" y="1843960"/>
            <a:ext cx="6399900" cy="546630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70" name="Google Shape;70;g385527fd5d9_0_15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g385527fd5d9_0_155"/>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73" name="Google Shape;73;g385527fd5d9_0_15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g385527fd5d9_0_158"/>
          <p:cNvSpPr txBox="1"/>
          <p:nvPr>
            <p:ph type="title"/>
          </p:nvPr>
        </p:nvSpPr>
        <p:spPr>
          <a:xfrm>
            <a:off x="498720" y="888960"/>
            <a:ext cx="4492800" cy="1209000"/>
          </a:xfrm>
          <a:prstGeom prst="rect">
            <a:avLst/>
          </a:prstGeom>
          <a:noFill/>
          <a:ln>
            <a:noFill/>
          </a:ln>
        </p:spPr>
        <p:txBody>
          <a:bodyPr anchorCtr="0" anchor="b"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76" name="Google Shape;76;g385527fd5d9_0_158"/>
          <p:cNvSpPr txBox="1"/>
          <p:nvPr>
            <p:ph idx="1" type="body"/>
          </p:nvPr>
        </p:nvSpPr>
        <p:spPr>
          <a:xfrm>
            <a:off x="498720" y="2223360"/>
            <a:ext cx="4492800" cy="5087100"/>
          </a:xfrm>
          <a:prstGeom prst="rect">
            <a:avLst/>
          </a:prstGeom>
          <a:noFill/>
          <a:ln>
            <a:noFill/>
          </a:ln>
        </p:spPr>
        <p:txBody>
          <a:bodyPr anchorCtr="0" anchor="t" bIns="146275" lIns="146275" spcFirstLastPara="1" rIns="146275" wrap="square" tIns="146275">
            <a:norm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77" name="Google Shape;77;g385527fd5d9_0_15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g385527fd5d9_0_162"/>
          <p:cNvSpPr txBox="1"/>
          <p:nvPr>
            <p:ph type="title"/>
          </p:nvPr>
        </p:nvSpPr>
        <p:spPr>
          <a:xfrm>
            <a:off x="784400" y="720240"/>
            <a:ext cx="10188600" cy="654540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p:txBody>
      </p:sp>
      <p:sp>
        <p:nvSpPr>
          <p:cNvPr id="80" name="Google Shape;80;g385527fd5d9_0_162"/>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34"/>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3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g385527fd5d9_0_165"/>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385527fd5d9_0_165"/>
          <p:cNvSpPr txBox="1"/>
          <p:nvPr>
            <p:ph type="title"/>
          </p:nvPr>
        </p:nvSpPr>
        <p:spPr>
          <a:xfrm>
            <a:off x="424800" y="1973080"/>
            <a:ext cx="6472200" cy="23718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p:txBody>
      </p:sp>
      <p:sp>
        <p:nvSpPr>
          <p:cNvPr id="84" name="Google Shape;84;g385527fd5d9_0_165"/>
          <p:cNvSpPr txBox="1"/>
          <p:nvPr>
            <p:ph idx="1" type="subTitle"/>
          </p:nvPr>
        </p:nvSpPr>
        <p:spPr>
          <a:xfrm>
            <a:off x="424800" y="4484920"/>
            <a:ext cx="6472200" cy="1976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85" name="Google Shape;85;g385527fd5d9_0_165"/>
          <p:cNvSpPr txBox="1"/>
          <p:nvPr>
            <p:ph idx="2" type="body"/>
          </p:nvPr>
        </p:nvSpPr>
        <p:spPr>
          <a:xfrm>
            <a:off x="7903200" y="1158520"/>
            <a:ext cx="6139200" cy="5912100"/>
          </a:xfrm>
          <a:prstGeom prst="rect">
            <a:avLst/>
          </a:prstGeom>
          <a:noFill/>
          <a:ln>
            <a:noFill/>
          </a:ln>
        </p:spPr>
        <p:txBody>
          <a:bodyPr anchorCtr="0" anchor="ctr"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86" name="Google Shape;86;g385527fd5d9_0_16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g385527fd5d9_0_171"/>
          <p:cNvSpPr txBox="1"/>
          <p:nvPr>
            <p:ph idx="1" type="body"/>
          </p:nvPr>
        </p:nvSpPr>
        <p:spPr>
          <a:xfrm>
            <a:off x="498720" y="6768920"/>
            <a:ext cx="9598200" cy="96810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900"/>
              <a:buNone/>
              <a:defRPr/>
            </a:lvl1pPr>
          </a:lstStyle>
          <a:p/>
        </p:txBody>
      </p:sp>
      <p:sp>
        <p:nvSpPr>
          <p:cNvPr id="89" name="Google Shape;89;g385527fd5d9_0_17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g385527fd5d9_0_174"/>
          <p:cNvSpPr txBox="1"/>
          <p:nvPr>
            <p:ph hasCustomPrompt="1" type="title"/>
          </p:nvPr>
        </p:nvSpPr>
        <p:spPr>
          <a:xfrm>
            <a:off x="498720" y="1769800"/>
            <a:ext cx="13632900" cy="31416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92" name="Google Shape;92;g385527fd5d9_0_174"/>
          <p:cNvSpPr txBox="1"/>
          <p:nvPr>
            <p:ph idx="1" type="body"/>
          </p:nvPr>
        </p:nvSpPr>
        <p:spPr>
          <a:xfrm>
            <a:off x="498720" y="5043560"/>
            <a:ext cx="13632900" cy="2081400"/>
          </a:xfrm>
          <a:prstGeom prst="rect">
            <a:avLst/>
          </a:prstGeom>
          <a:noFill/>
          <a:ln>
            <a:noFill/>
          </a:ln>
        </p:spPr>
        <p:txBody>
          <a:bodyPr anchorCtr="0" anchor="t" bIns="146275" lIns="146275" spcFirstLastPara="1" rIns="146275" wrap="square" tIns="146275">
            <a:normAutofit/>
          </a:bodyPr>
          <a:lstStyle>
            <a:lvl1pPr indent="-412750" lvl="0" marL="457200" algn="ctr">
              <a:lnSpc>
                <a:spcPct val="115000"/>
              </a:lnSpc>
              <a:spcBef>
                <a:spcPts val="0"/>
              </a:spcBef>
              <a:spcAft>
                <a:spcPts val="0"/>
              </a:spcAft>
              <a:buSzPts val="2900"/>
              <a:buChar char="●"/>
              <a:defRPr/>
            </a:lvl1pPr>
            <a:lvl2pPr indent="-368300" lvl="1" marL="914400" algn="ctr">
              <a:lnSpc>
                <a:spcPct val="115000"/>
              </a:lnSpc>
              <a:spcBef>
                <a:spcPts val="0"/>
              </a:spcBef>
              <a:spcAft>
                <a:spcPts val="0"/>
              </a:spcAft>
              <a:buSzPts val="2200"/>
              <a:buChar char="○"/>
              <a:defRPr/>
            </a:lvl2pPr>
            <a:lvl3pPr indent="-368300" lvl="2" marL="1371600" algn="ctr">
              <a:lnSpc>
                <a:spcPct val="115000"/>
              </a:lnSpc>
              <a:spcBef>
                <a:spcPts val="0"/>
              </a:spcBef>
              <a:spcAft>
                <a:spcPts val="0"/>
              </a:spcAft>
              <a:buSzPts val="2200"/>
              <a:buChar char="■"/>
              <a:defRPr/>
            </a:lvl3pPr>
            <a:lvl4pPr indent="-368300" lvl="3" marL="1828800" algn="ctr">
              <a:lnSpc>
                <a:spcPct val="115000"/>
              </a:lnSpc>
              <a:spcBef>
                <a:spcPts val="0"/>
              </a:spcBef>
              <a:spcAft>
                <a:spcPts val="0"/>
              </a:spcAft>
              <a:buSzPts val="2200"/>
              <a:buChar char="●"/>
              <a:defRPr/>
            </a:lvl4pPr>
            <a:lvl5pPr indent="-368300" lvl="4" marL="2286000" algn="ctr">
              <a:lnSpc>
                <a:spcPct val="115000"/>
              </a:lnSpc>
              <a:spcBef>
                <a:spcPts val="0"/>
              </a:spcBef>
              <a:spcAft>
                <a:spcPts val="0"/>
              </a:spcAft>
              <a:buSzPts val="2200"/>
              <a:buChar char="○"/>
              <a:defRPr/>
            </a:lvl5pPr>
            <a:lvl6pPr indent="-368300" lvl="5" marL="2743200" algn="ctr">
              <a:lnSpc>
                <a:spcPct val="115000"/>
              </a:lnSpc>
              <a:spcBef>
                <a:spcPts val="0"/>
              </a:spcBef>
              <a:spcAft>
                <a:spcPts val="0"/>
              </a:spcAft>
              <a:buSzPts val="2200"/>
              <a:buChar char="■"/>
              <a:defRPr/>
            </a:lvl6pPr>
            <a:lvl7pPr indent="-368300" lvl="6" marL="3200400" algn="ctr">
              <a:lnSpc>
                <a:spcPct val="115000"/>
              </a:lnSpc>
              <a:spcBef>
                <a:spcPts val="0"/>
              </a:spcBef>
              <a:spcAft>
                <a:spcPts val="0"/>
              </a:spcAft>
              <a:buSzPts val="2200"/>
              <a:buChar char="●"/>
              <a:defRPr/>
            </a:lvl7pPr>
            <a:lvl8pPr indent="-368300" lvl="7" marL="3657600" algn="ctr">
              <a:lnSpc>
                <a:spcPct val="115000"/>
              </a:lnSpc>
              <a:spcBef>
                <a:spcPts val="0"/>
              </a:spcBef>
              <a:spcAft>
                <a:spcPts val="0"/>
              </a:spcAft>
              <a:buSzPts val="2200"/>
              <a:buChar char="○"/>
              <a:defRPr/>
            </a:lvl8pPr>
            <a:lvl9pPr indent="-368300" lvl="8" marL="4114800" algn="ctr">
              <a:lnSpc>
                <a:spcPct val="115000"/>
              </a:lnSpc>
              <a:spcBef>
                <a:spcPts val="0"/>
              </a:spcBef>
              <a:spcAft>
                <a:spcPts val="0"/>
              </a:spcAft>
              <a:buSzPts val="2200"/>
              <a:buChar char="■"/>
              <a:defRPr/>
            </a:lvl9pPr>
          </a:lstStyle>
          <a:p/>
        </p:txBody>
      </p:sp>
      <p:sp>
        <p:nvSpPr>
          <p:cNvPr id="93" name="Google Shape;93;g385527fd5d9_0_174"/>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g385527fd5d9_0_178"/>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4" name="Shape 14"/>
        <p:cNvGrpSpPr/>
        <p:nvPr/>
      </p:nvGrpSpPr>
      <p:grpSpPr>
        <a:xfrm>
          <a:off x="0" y="0"/>
          <a:ext cx="0" cy="0"/>
          <a:chOff x="0" y="0"/>
          <a:chExt cx="0" cy="0"/>
        </a:xfrm>
      </p:grpSpPr>
      <p:sp>
        <p:nvSpPr>
          <p:cNvPr id="15" name="Google Shape;15;p35"/>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3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sp>
        <p:nvSpPr>
          <p:cNvPr id="19" name="Google Shape;19;p36"/>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3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2" name="Shape 22"/>
        <p:cNvGrpSpPr/>
        <p:nvPr/>
      </p:nvGrpSpPr>
      <p:grpSpPr>
        <a:xfrm>
          <a:off x="0" y="0"/>
          <a:ext cx="0" cy="0"/>
          <a:chOff x="0" y="0"/>
          <a:chExt cx="0" cy="0"/>
        </a:xfrm>
      </p:grpSpPr>
      <p:sp>
        <p:nvSpPr>
          <p:cNvPr id="23" name="Google Shape;23;p37"/>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3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6" name="Shape 26"/>
        <p:cNvGrpSpPr/>
        <p:nvPr/>
      </p:nvGrpSpPr>
      <p:grpSpPr>
        <a:xfrm>
          <a:off x="0" y="0"/>
          <a:ext cx="0" cy="0"/>
          <a:chOff x="0" y="0"/>
          <a:chExt cx="0" cy="0"/>
        </a:xfrm>
      </p:grpSpPr>
      <p:sp>
        <p:nvSpPr>
          <p:cNvPr id="27" name="Google Shape;27;p38"/>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3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0" name="Shape 30"/>
        <p:cNvGrpSpPr/>
        <p:nvPr/>
      </p:nvGrpSpPr>
      <p:grpSpPr>
        <a:xfrm>
          <a:off x="0" y="0"/>
          <a:ext cx="0" cy="0"/>
          <a:chOff x="0" y="0"/>
          <a:chExt cx="0" cy="0"/>
        </a:xfrm>
      </p:grpSpPr>
      <p:sp>
        <p:nvSpPr>
          <p:cNvPr id="31" name="Google Shape;31;p39"/>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 name="Google Shape;33;p3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40"/>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 name="Google Shape;37;p4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8" name="Shape 38"/>
        <p:cNvGrpSpPr/>
        <p:nvPr/>
      </p:nvGrpSpPr>
      <p:grpSpPr>
        <a:xfrm>
          <a:off x="0" y="0"/>
          <a:ext cx="0" cy="0"/>
          <a:chOff x="0" y="0"/>
          <a:chExt cx="0" cy="0"/>
        </a:xfrm>
      </p:grpSpPr>
      <p:sp>
        <p:nvSpPr>
          <p:cNvPr id="39" name="Google Shape;39;p41"/>
          <p:cNvSpPr/>
          <p:nvPr/>
        </p:nvSpPr>
        <p:spPr>
          <a:xfrm>
            <a:off x="0" y="0"/>
            <a:ext cx="14630400" cy="8229600"/>
          </a:xfrm>
          <a:prstGeom prst="rect">
            <a:avLst/>
          </a:prstGeom>
          <a:solidFill>
            <a:srgbClr val="FFF0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 name="Google Shape;41;p4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g385527fd5d9_0_135"/>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53" name="Google Shape;53;g385527fd5d9_0_135"/>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marR="0" rtl="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68300" lvl="1" marL="914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2pPr>
            <a:lvl3pPr indent="-368300" lvl="2" marL="1371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3pPr>
            <a:lvl4pPr indent="-368300" lvl="3" marL="1828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4pPr>
            <a:lvl5pPr indent="-368300" lvl="4" marL="22860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68300" lvl="5" marL="27432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6pPr>
            <a:lvl7pPr indent="-368300" lvl="6" marL="3200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7pPr>
            <a:lvl8pPr indent="-368300" lvl="7" marL="3657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68300" lvl="8" marL="4114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9pPr>
          </a:lstStyle>
          <a:p/>
        </p:txBody>
      </p:sp>
      <p:sp>
        <p:nvSpPr>
          <p:cNvPr id="54" name="Google Shape;54;g385527fd5d9_0_13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www.notion.com/product/ai" TargetMode="External"/><Relationship Id="rId4" Type="http://schemas.openxmlformats.org/officeDocument/2006/relationships/image" Target="../media/image24.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www.notion.so/help/guides/using-notion-ai" TargetMode="External"/><Relationship Id="rId4" Type="http://schemas.openxmlformats.org/officeDocument/2006/relationships/hyperlink" Target="https://www.canva.com/hel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85527fd5d9_0_3"/>
          <p:cNvSpPr txBox="1"/>
          <p:nvPr/>
        </p:nvSpPr>
        <p:spPr>
          <a:xfrm>
            <a:off x="0" y="2155800"/>
            <a:ext cx="14630400" cy="3164700"/>
          </a:xfrm>
          <a:prstGeom prst="rect">
            <a:avLst/>
          </a:prstGeom>
          <a:noFill/>
          <a:ln>
            <a:noFill/>
          </a:ln>
        </p:spPr>
        <p:txBody>
          <a:bodyPr anchorCtr="0" anchor="t" bIns="146275" lIns="146275" spcFirstLastPara="1" rIns="146275" wrap="square" tIns="146275">
            <a:spAutoFit/>
          </a:bodyPr>
          <a:lstStyle/>
          <a:p>
            <a:pPr indent="0" lvl="0" marL="0" marR="0" rtl="0" algn="ctr">
              <a:lnSpc>
                <a:spcPct val="130000"/>
              </a:lnSpc>
              <a:spcBef>
                <a:spcPts val="0"/>
              </a:spcBef>
              <a:spcAft>
                <a:spcPts val="0"/>
              </a:spcAft>
              <a:buClr>
                <a:srgbClr val="000000"/>
              </a:buClr>
              <a:buSzPts val="3800"/>
              <a:buFont typeface="Arial"/>
              <a:buNone/>
            </a:pPr>
            <a:r>
              <a:rPr b="1" i="0" lang="en-US" sz="3600" u="none" cap="none" strike="noStrike">
                <a:solidFill>
                  <a:srgbClr val="FF0000"/>
                </a:solidFill>
                <a:latin typeface="Roboto Slab"/>
                <a:ea typeface="Roboto Slab"/>
                <a:cs typeface="Roboto Slab"/>
                <a:sym typeface="Roboto Slab"/>
              </a:rPr>
              <a:t>KHÓA TẬP HUẤN ỨNG DỤNG AI </a:t>
            </a:r>
            <a:endParaRPr b="1" i="0" sz="3600" u="none" cap="none" strike="noStrike">
              <a:solidFill>
                <a:srgbClr val="FF0000"/>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3800"/>
              <a:buFont typeface="Arial"/>
              <a:buNone/>
            </a:pPr>
            <a:r>
              <a:rPr b="1" i="0" lang="en-US" sz="3600" u="none" cap="none" strike="noStrike">
                <a:solidFill>
                  <a:srgbClr val="FF0000"/>
                </a:solidFill>
                <a:latin typeface="Roboto Slab"/>
                <a:ea typeface="Roboto Slab"/>
                <a:cs typeface="Roboto Slab"/>
                <a:sym typeface="Roboto Slab"/>
              </a:rPr>
              <a:t>CHO CÁN BỘ CÁC ĐẢNG UỶ VÀ CƠ QUAN ĐẢNG</a:t>
            </a:r>
            <a:endParaRPr b="1" sz="3600">
              <a:solidFill>
                <a:srgbClr val="0000AA"/>
              </a:solidFill>
              <a:latin typeface="Roboto Slab"/>
              <a:ea typeface="Roboto Slab"/>
              <a:cs typeface="Roboto Slab"/>
              <a:sym typeface="Roboto Slab"/>
            </a:endParaRPr>
          </a:p>
          <a:p>
            <a:pPr indent="0" lvl="0" marL="0" marR="0" rtl="0" algn="ctr">
              <a:lnSpc>
                <a:spcPct val="130000"/>
              </a:lnSpc>
              <a:spcBef>
                <a:spcPts val="1200"/>
              </a:spcBef>
              <a:spcAft>
                <a:spcPts val="0"/>
              </a:spcAft>
              <a:buClr>
                <a:srgbClr val="000000"/>
              </a:buClr>
              <a:buSzPts val="3600"/>
              <a:buFont typeface="Arial"/>
              <a:buNone/>
            </a:pPr>
            <a:r>
              <a:rPr b="1" lang="en-US" sz="3600">
                <a:solidFill>
                  <a:srgbClr val="0000AA"/>
                </a:solidFill>
                <a:latin typeface="Roboto Slab"/>
                <a:ea typeface="Roboto Slab"/>
                <a:cs typeface="Roboto Slab"/>
                <a:sym typeface="Roboto Slab"/>
              </a:rPr>
              <a:t>CHUYÊN ĐỀ</a:t>
            </a:r>
            <a:endParaRPr b="1" sz="3600">
              <a:solidFill>
                <a:srgbClr val="0000AA"/>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3600"/>
              <a:buFont typeface="Arial"/>
              <a:buNone/>
            </a:pPr>
            <a:r>
              <a:rPr b="1" i="0" lang="en-US" sz="3600" u="none" cap="none" strike="noStrike">
                <a:solidFill>
                  <a:srgbClr val="0000AA"/>
                </a:solidFill>
                <a:latin typeface="Roboto Slab"/>
                <a:ea typeface="Roboto Slab"/>
                <a:cs typeface="Roboto Slab"/>
                <a:sym typeface="Roboto Slab"/>
              </a:rPr>
              <a:t>CÔNG CỤ AI PHỔ BIẾN NOTION AI VÀ CANVA AI </a:t>
            </a:r>
            <a:endParaRPr b="1" i="0" sz="3600" u="none" cap="none" strike="noStrike">
              <a:solidFill>
                <a:srgbClr val="0000AA"/>
              </a:solidFill>
              <a:latin typeface="Roboto Slab"/>
              <a:ea typeface="Roboto Slab"/>
              <a:cs typeface="Roboto Slab"/>
              <a:sym typeface="Roboto Slab"/>
            </a:endParaRPr>
          </a:p>
        </p:txBody>
      </p:sp>
      <p:sp>
        <p:nvSpPr>
          <p:cNvPr id="101" name="Google Shape;101;g385527fd5d9_0_3"/>
          <p:cNvSpPr txBox="1"/>
          <p:nvPr/>
        </p:nvSpPr>
        <p:spPr>
          <a:xfrm>
            <a:off x="1496690" y="5412815"/>
            <a:ext cx="11637000" cy="1322100"/>
          </a:xfrm>
          <a:prstGeom prst="rect">
            <a:avLst/>
          </a:prstGeom>
          <a:noFill/>
          <a:ln>
            <a:noFill/>
          </a:ln>
        </p:spPr>
        <p:txBody>
          <a:bodyPr anchorCtr="0" anchor="t" bIns="146275" lIns="146275" spcFirstLastPara="1" rIns="146275" wrap="square" tIns="146275">
            <a:spAutoFit/>
          </a:bodyPr>
          <a:lstStyle/>
          <a:p>
            <a:pPr indent="0" lvl="0" marL="0" marR="0" rtl="0" algn="ctr">
              <a:lnSpc>
                <a:spcPct val="130000"/>
              </a:lnSpc>
              <a:spcBef>
                <a:spcPts val="0"/>
              </a:spcBef>
              <a:spcAft>
                <a:spcPts val="0"/>
              </a:spcAft>
              <a:buClr>
                <a:srgbClr val="000000"/>
              </a:buClr>
              <a:buSzPts val="2900"/>
              <a:buFont typeface="Arial"/>
              <a:buNone/>
            </a:pPr>
            <a:r>
              <a:rPr b="1" i="0" lang="en-US" sz="2900" u="none" cap="none" strike="noStrike">
                <a:solidFill>
                  <a:srgbClr val="000000"/>
                </a:solidFill>
                <a:latin typeface="Roboto Slab"/>
                <a:ea typeface="Roboto Slab"/>
                <a:cs typeface="Roboto Slab"/>
                <a:sym typeface="Roboto Slab"/>
              </a:rPr>
              <a:t>GS. TS. Lê Sỹ Vinh</a:t>
            </a:r>
            <a:endParaRPr b="1" i="0" sz="2900" u="none" cap="none" strike="noStrike">
              <a:solidFill>
                <a:srgbClr val="000000"/>
              </a:solidFill>
              <a:latin typeface="Roboto Slab"/>
              <a:ea typeface="Roboto Slab"/>
              <a:cs typeface="Roboto Slab"/>
              <a:sym typeface="Roboto Slab"/>
            </a:endParaRPr>
          </a:p>
          <a:p>
            <a:pPr indent="0" lvl="0" marL="0" marR="0" rtl="0" algn="ctr">
              <a:lnSpc>
                <a:spcPct val="130000"/>
              </a:lnSpc>
              <a:spcBef>
                <a:spcPts val="0"/>
              </a:spcBef>
              <a:spcAft>
                <a:spcPts val="0"/>
              </a:spcAft>
              <a:buClr>
                <a:srgbClr val="000000"/>
              </a:buClr>
              <a:buSzPts val="2900"/>
              <a:buFont typeface="Arial"/>
              <a:buNone/>
            </a:pPr>
            <a:r>
              <a:rPr b="1" i="0" lang="en-US" sz="2900" u="none" cap="none" strike="noStrike">
                <a:solidFill>
                  <a:srgbClr val="000000"/>
                </a:solidFill>
                <a:latin typeface="Roboto Slab"/>
                <a:ea typeface="Roboto Slab"/>
                <a:cs typeface="Roboto Slab"/>
                <a:sym typeface="Roboto Slab"/>
              </a:rPr>
              <a:t>TS. Lê Đức Trọng, TS. Mẫn Đức Chức</a:t>
            </a:r>
            <a:endParaRPr b="1" i="0" sz="2900" u="none" cap="none" strike="noStrike">
              <a:solidFill>
                <a:srgbClr val="000000"/>
              </a:solidFill>
              <a:latin typeface="Roboto Slab"/>
              <a:ea typeface="Roboto Slab"/>
              <a:cs typeface="Roboto Slab"/>
              <a:sym typeface="Roboto Slab"/>
            </a:endParaRPr>
          </a:p>
        </p:txBody>
      </p:sp>
      <p:sp>
        <p:nvSpPr>
          <p:cNvPr id="102" name="Google Shape;102;g385527fd5d9_0_3"/>
          <p:cNvSpPr txBox="1"/>
          <p:nvPr/>
        </p:nvSpPr>
        <p:spPr>
          <a:xfrm>
            <a:off x="5900640" y="7202280"/>
            <a:ext cx="2829000" cy="6957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Roboto Slab"/>
                <a:ea typeface="Roboto Slab"/>
                <a:cs typeface="Roboto Slab"/>
                <a:sym typeface="Roboto Slab"/>
              </a:rPr>
              <a:t>Hanoi, 09/2025</a:t>
            </a:r>
            <a:endParaRPr b="1" i="0" sz="2600" u="none" cap="none" strike="noStrike">
              <a:solidFill>
                <a:srgbClr val="000000"/>
              </a:solidFill>
              <a:latin typeface="Roboto Slab"/>
              <a:ea typeface="Roboto Slab"/>
              <a:cs typeface="Roboto Slab"/>
              <a:sym typeface="Roboto Slab"/>
            </a:endParaRPr>
          </a:p>
        </p:txBody>
      </p:sp>
      <p:grpSp>
        <p:nvGrpSpPr>
          <p:cNvPr id="103" name="Google Shape;103;g385527fd5d9_0_3"/>
          <p:cNvGrpSpPr/>
          <p:nvPr/>
        </p:nvGrpSpPr>
        <p:grpSpPr>
          <a:xfrm>
            <a:off x="0" y="58450"/>
            <a:ext cx="14630400" cy="1631160"/>
            <a:chOff x="0" y="58450"/>
            <a:chExt cx="9144000" cy="1019475"/>
          </a:xfrm>
        </p:grpSpPr>
        <p:pic>
          <p:nvPicPr>
            <p:cNvPr id="104" name="Google Shape;104;g385527fd5d9_0_3"/>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105" name="Google Shape;105;g385527fd5d9_0_3"/>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106" name="Google Shape;106;g385527fd5d9_0_3"/>
            <p:cNvSpPr/>
            <p:nvPr/>
          </p:nvSpPr>
          <p:spPr>
            <a:xfrm>
              <a:off x="0" y="990325"/>
              <a:ext cx="9144000" cy="876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107" name="Google Shape;107;g385527fd5d9_0_3"/>
            <p:cNvSpPr txBox="1"/>
            <p:nvPr/>
          </p:nvSpPr>
          <p:spPr>
            <a:xfrm>
              <a:off x="1783828" y="58450"/>
              <a:ext cx="2779500" cy="738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5760"/>
                <a:buFont typeface="Arial"/>
                <a:buNone/>
              </a:pPr>
              <a:r>
                <a:rPr b="1" i="0" lang="en-US" sz="5760" u="none" cap="none" strike="noStrike">
                  <a:solidFill>
                    <a:srgbClr val="1C4587"/>
                  </a:solidFill>
                  <a:latin typeface="Roboto Slab"/>
                  <a:ea typeface="Roboto Slab"/>
                  <a:cs typeface="Roboto Slab"/>
                  <a:sym typeface="Roboto Slab"/>
                </a:rPr>
                <a:t>UET</a:t>
              </a:r>
              <a:endParaRPr b="0" i="0" sz="1280" u="none" cap="none" strike="noStrike">
                <a:solidFill>
                  <a:srgbClr val="1C4587"/>
                </a:solidFill>
                <a:latin typeface="Roboto Slab"/>
                <a:ea typeface="Roboto Slab"/>
                <a:cs typeface="Roboto Slab"/>
                <a:sym typeface="Roboto Slab"/>
              </a:endParaRPr>
            </a:p>
          </p:txBody>
        </p:sp>
        <p:sp>
          <p:nvSpPr>
            <p:cNvPr id="108" name="Google Shape;108;g385527fd5d9_0_3"/>
            <p:cNvSpPr/>
            <p:nvPr/>
          </p:nvSpPr>
          <p:spPr>
            <a:xfrm>
              <a:off x="4572000" y="990325"/>
              <a:ext cx="4572000" cy="87600"/>
            </a:xfrm>
            <a:prstGeom prst="rect">
              <a:avLst/>
            </a:prstGeom>
            <a:solidFill>
              <a:srgbClr val="FF0000"/>
            </a:solidFill>
            <a:ln cap="flat" cmpd="sng" w="15250">
              <a:solidFill>
                <a:srgbClr val="FF0000"/>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109" name="Google Shape;109;g385527fd5d9_0_3"/>
            <p:cNvSpPr txBox="1"/>
            <p:nvPr/>
          </p:nvSpPr>
          <p:spPr>
            <a:xfrm>
              <a:off x="2375578" y="58450"/>
              <a:ext cx="1468500" cy="269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880"/>
                <a:buFont typeface="Arial"/>
                <a:buNone/>
              </a:pPr>
              <a:r>
                <a:rPr b="0" i="1" lang="en-US" sz="880" u="none" cap="none" strike="noStrike">
                  <a:solidFill>
                    <a:srgbClr val="1C4587"/>
                  </a:solidFill>
                  <a:latin typeface="Roboto"/>
                  <a:ea typeface="Roboto"/>
                  <a:cs typeface="Roboto"/>
                  <a:sym typeface="Roboto"/>
                </a:rPr>
                <a:t>Since 2004</a:t>
              </a:r>
              <a:endParaRPr b="0" i="1" sz="880" u="none" cap="none" strike="noStrike">
                <a:solidFill>
                  <a:srgbClr val="1C4587"/>
                </a:solidFill>
                <a:latin typeface="Roboto"/>
                <a:ea typeface="Roboto"/>
                <a:cs typeface="Roboto"/>
                <a:sym typeface="Roboto"/>
              </a:endParaRPr>
            </a:p>
          </p:txBody>
        </p:sp>
        <p:sp>
          <p:nvSpPr>
            <p:cNvPr id="110" name="Google Shape;110;g385527fd5d9_0_3"/>
            <p:cNvSpPr txBox="1"/>
            <p:nvPr/>
          </p:nvSpPr>
          <p:spPr>
            <a:xfrm>
              <a:off x="1827678" y="543925"/>
              <a:ext cx="2779500" cy="446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40"/>
                <a:buFont typeface="Arial"/>
                <a:buNone/>
              </a:pPr>
              <a:r>
                <a:rPr b="1" lang="en-US" sz="1440">
                  <a:solidFill>
                    <a:srgbClr val="1C4587"/>
                  </a:solidFill>
                  <a:latin typeface="Roboto Slab"/>
                  <a:ea typeface="Roboto Slab"/>
                  <a:cs typeface="Roboto Slab"/>
                  <a:sym typeface="Roboto Slab"/>
                </a:rPr>
                <a:t>TRƯỜNG </a:t>
              </a:r>
              <a:r>
                <a:rPr b="1" i="0" lang="en-US" sz="1440" u="none" cap="none" strike="noStrike">
                  <a:solidFill>
                    <a:srgbClr val="1C4587"/>
                  </a:solidFill>
                  <a:latin typeface="Roboto Slab"/>
                  <a:ea typeface="Roboto Slab"/>
                  <a:cs typeface="Roboto Slab"/>
                  <a:sym typeface="Roboto Slab"/>
                </a:rPr>
                <a:t>ĐẠI HỌC CÔNG NGHỆ, ĐHQGHN</a:t>
              </a:r>
              <a:endParaRPr b="1" i="0" sz="144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80"/>
                <a:buFont typeface="Arial"/>
                <a:buNone/>
              </a:pPr>
              <a:r>
                <a:rPr b="0" i="0" lang="en-US" sz="1280" u="none" cap="none" strike="noStrike">
                  <a:solidFill>
                    <a:srgbClr val="1C4587"/>
                  </a:solidFill>
                  <a:latin typeface="Roboto Slab"/>
                  <a:ea typeface="Roboto Slab"/>
                  <a:cs typeface="Roboto Slab"/>
                  <a:sym typeface="Roboto Slab"/>
                </a:rPr>
                <a:t>VNU-University of Engineering and Technology</a:t>
              </a:r>
              <a:endParaRPr b="0" i="0" sz="1280" u="none" cap="none" strike="noStrike">
                <a:solidFill>
                  <a:srgbClr val="1C4587"/>
                </a:solidFill>
                <a:latin typeface="Roboto Slab"/>
                <a:ea typeface="Roboto Slab"/>
                <a:cs typeface="Roboto Slab"/>
                <a:sym typeface="Roboto Slab"/>
              </a:endParaRPr>
            </a:p>
          </p:txBody>
        </p:sp>
        <p:pic>
          <p:nvPicPr>
            <p:cNvPr id="111" name="Google Shape;111;g385527fd5d9_0_3"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112" name="Google Shape;112;g385527fd5d9_0_3"/>
            <p:cNvSpPr txBox="1"/>
            <p:nvPr/>
          </p:nvSpPr>
          <p:spPr>
            <a:xfrm>
              <a:off x="4976100" y="233475"/>
              <a:ext cx="3113100" cy="609600"/>
            </a:xfrm>
            <a:prstGeom prst="rect">
              <a:avLst/>
            </a:prstGeom>
            <a:noFill/>
            <a:ln>
              <a:noFill/>
            </a:ln>
          </p:spPr>
          <p:txBody>
            <a:bodyPr anchorCtr="0" anchor="t" bIns="146275" lIns="146275" spcFirstLastPara="1" rIns="146275" wrap="square" tIns="146275">
              <a:spAutoFit/>
            </a:bodyPr>
            <a:lstStyle/>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ĐẢNG CỘNG SẢN VIỆT NAM</a:t>
              </a:r>
              <a:endParaRPr b="1" sz="192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VĂN PHÒNG TRUNG ƯƠNG ĐẢNG</a:t>
              </a:r>
              <a:endParaRPr b="1" sz="1920">
                <a:solidFill>
                  <a:srgbClr val="FF0000"/>
                </a:solidFill>
                <a:latin typeface="Roboto Slab"/>
                <a:ea typeface="Roboto Slab"/>
                <a:cs typeface="Roboto Slab"/>
                <a:sym typeface="Roboto Slab"/>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85527fd5d9_0_642"/>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Notion AI: Trợ lý cuộc họp thông minh</a:t>
            </a:r>
            <a:endParaRPr b="1" sz="3600">
              <a:solidFill>
                <a:srgbClr val="0000AA"/>
              </a:solidFill>
              <a:latin typeface="Roboto Slab"/>
              <a:ea typeface="Roboto Slab"/>
              <a:cs typeface="Roboto Slab"/>
              <a:sym typeface="Roboto Slab"/>
            </a:endParaRPr>
          </a:p>
        </p:txBody>
      </p:sp>
      <p:sp>
        <p:nvSpPr>
          <p:cNvPr id="231" name="Google Shape;231;g385527fd5d9_0_642"/>
          <p:cNvSpPr/>
          <p:nvPr/>
        </p:nvSpPr>
        <p:spPr>
          <a:xfrm>
            <a:off x="793790" y="1757692"/>
            <a:ext cx="130428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55575A"/>
              </a:buClr>
              <a:buSzPts val="2000"/>
              <a:buFont typeface="Manrope"/>
              <a:buNone/>
            </a:pPr>
            <a:r>
              <a:t/>
            </a:r>
            <a:endParaRPr b="0" i="0" sz="2400" u="none" cap="none" strike="noStrike">
              <a:solidFill>
                <a:schemeClr val="dk1"/>
              </a:solidFill>
              <a:latin typeface="Calibri"/>
              <a:ea typeface="Calibri"/>
              <a:cs typeface="Calibri"/>
              <a:sym typeface="Calibri"/>
            </a:endParaRPr>
          </a:p>
        </p:txBody>
      </p:sp>
      <p:sp>
        <p:nvSpPr>
          <p:cNvPr id="232" name="Google Shape;232;g385527fd5d9_0_642"/>
          <p:cNvSpPr txBox="1"/>
          <p:nvPr>
            <p:ph idx="1" type="body"/>
          </p:nvPr>
        </p:nvSpPr>
        <p:spPr>
          <a:xfrm>
            <a:off x="419725" y="1529225"/>
            <a:ext cx="8868300" cy="6019200"/>
          </a:xfrm>
          <a:prstGeom prst="rect">
            <a:avLst/>
          </a:prstGeom>
          <a:noFill/>
          <a:ln>
            <a:noFill/>
          </a:ln>
        </p:spPr>
        <p:txBody>
          <a:bodyPr anchorCtr="0" anchor="t" bIns="146275" lIns="146275" spcFirstLastPara="1" rIns="146275" wrap="square" tIns="146275">
            <a:noAutofit/>
          </a:bodyPr>
          <a:lstStyle/>
          <a:p>
            <a:pPr indent="0" lvl="0" marL="203200" rtl="0" algn="l">
              <a:lnSpc>
                <a:spcPct val="150000"/>
              </a:lnSpc>
              <a:spcBef>
                <a:spcPts val="0"/>
              </a:spcBef>
              <a:spcAft>
                <a:spcPts val="0"/>
              </a:spcAft>
              <a:buClr>
                <a:schemeClr val="dk1"/>
              </a:buClr>
              <a:buSzPts val="2600"/>
              <a:buNone/>
            </a:pPr>
            <a:r>
              <a:rPr b="1" lang="en-US" sz="2400">
                <a:solidFill>
                  <a:schemeClr val="dk1"/>
                </a:solidFill>
                <a:latin typeface="Roboto Slab"/>
                <a:ea typeface="Roboto Slab"/>
                <a:cs typeface="Roboto Slab"/>
                <a:sym typeface="Roboto Slab"/>
              </a:rPr>
              <a:t>Mô tả: </a:t>
            </a:r>
            <a:r>
              <a:rPr lang="en-US" sz="2400">
                <a:solidFill>
                  <a:schemeClr val="dk1"/>
                </a:solidFill>
                <a:latin typeface="Roboto Slab"/>
                <a:ea typeface="Roboto Slab"/>
                <a:cs typeface="Roboto Slab"/>
                <a:sym typeface="Roboto Slab"/>
              </a:rPr>
              <a:t>Tính năng này giúp người dùng tự động ghi âm và tổng hợp nội dung cuộc họp.</a:t>
            </a:r>
            <a:endParaRPr b="1" sz="2400">
              <a:solidFill>
                <a:schemeClr val="dk1"/>
              </a:solidFill>
              <a:latin typeface="Roboto Slab"/>
              <a:ea typeface="Roboto Slab"/>
              <a:cs typeface="Roboto Slab"/>
              <a:sym typeface="Roboto Slab"/>
            </a:endParaRPr>
          </a:p>
          <a:p>
            <a:pPr indent="0" lvl="0" marL="203200" rtl="0" algn="l">
              <a:lnSpc>
                <a:spcPct val="150000"/>
              </a:lnSpc>
              <a:spcBef>
                <a:spcPts val="0"/>
              </a:spcBef>
              <a:spcAft>
                <a:spcPts val="0"/>
              </a:spcAft>
              <a:buClr>
                <a:schemeClr val="dk1"/>
              </a:buClr>
              <a:buSzPts val="2600"/>
              <a:buNone/>
            </a:pPr>
            <a:r>
              <a:rPr b="1" lang="en-US" sz="2400">
                <a:solidFill>
                  <a:schemeClr val="dk1"/>
                </a:solidFill>
                <a:latin typeface="Roboto Slab"/>
                <a:ea typeface="Roboto Slab"/>
                <a:cs typeface="Roboto Slab"/>
                <a:sym typeface="Roboto Slab"/>
              </a:rPr>
              <a:t>Cách hoạt động:</a:t>
            </a:r>
            <a:r>
              <a:rPr b="1" lang="en-US" sz="2400">
                <a:latin typeface="Roboto Slab"/>
                <a:ea typeface="Roboto Slab"/>
                <a:cs typeface="Roboto Slab"/>
                <a:sym typeface="Roboto Slab"/>
              </a:rPr>
              <a:t> </a:t>
            </a:r>
            <a:r>
              <a:rPr lang="en-US" sz="2400">
                <a:solidFill>
                  <a:schemeClr val="dk1"/>
                </a:solidFill>
                <a:latin typeface="Roboto Slab"/>
                <a:ea typeface="Roboto Slab"/>
                <a:cs typeface="Roboto Slab"/>
                <a:sym typeface="Roboto Slab"/>
              </a:rPr>
              <a:t>Bật chức năng “</a:t>
            </a:r>
            <a:r>
              <a:rPr b="1" lang="en-US" sz="2400">
                <a:solidFill>
                  <a:schemeClr val="dk1"/>
                </a:solidFill>
                <a:latin typeface="Roboto Slab"/>
                <a:ea typeface="Roboto Slab"/>
                <a:cs typeface="Roboto Slab"/>
                <a:sym typeface="Roboto Slab"/>
              </a:rPr>
              <a:t>AI Meeting Notes”</a:t>
            </a:r>
            <a:r>
              <a:rPr lang="en-US" sz="2400">
                <a:solidFill>
                  <a:schemeClr val="dk1"/>
                </a:solidFill>
                <a:latin typeface="Roboto Slab"/>
                <a:ea typeface="Roboto Slab"/>
                <a:cs typeface="Roboto Slab"/>
                <a:sym typeface="Roboto Slab"/>
              </a:rPr>
              <a:t>, Notion AI sẽ tự động ghi âm cuộc gọi cho đến khi kết thúc cuộc họp.</a:t>
            </a:r>
            <a:endParaRPr b="1" sz="2400">
              <a:solidFill>
                <a:schemeClr val="dk1"/>
              </a:solidFill>
              <a:latin typeface="Roboto Slab"/>
              <a:ea typeface="Roboto Slab"/>
              <a:cs typeface="Roboto Slab"/>
              <a:sym typeface="Roboto Slab"/>
            </a:endParaRPr>
          </a:p>
          <a:p>
            <a:pPr indent="0" lvl="0" marL="203200" rtl="0" algn="l">
              <a:lnSpc>
                <a:spcPct val="150000"/>
              </a:lnSpc>
              <a:spcBef>
                <a:spcPts val="0"/>
              </a:spcBef>
              <a:spcAft>
                <a:spcPts val="0"/>
              </a:spcAft>
              <a:buClr>
                <a:schemeClr val="dk1"/>
              </a:buClr>
              <a:buSzPts val="2600"/>
              <a:buNone/>
            </a:pPr>
            <a:r>
              <a:rPr b="1" lang="en-US" sz="2400">
                <a:solidFill>
                  <a:schemeClr val="dk1"/>
                </a:solidFill>
                <a:latin typeface="Roboto Slab"/>
                <a:ea typeface="Roboto Slab"/>
                <a:cs typeface="Roboto Slab"/>
                <a:sym typeface="Roboto Slab"/>
              </a:rPr>
              <a:t>Lợi ích:</a:t>
            </a:r>
            <a:endParaRPr sz="2400">
              <a:latin typeface="Roboto Slab"/>
              <a:ea typeface="Roboto Slab"/>
              <a:cs typeface="Roboto Slab"/>
              <a:sym typeface="Roboto Slab"/>
            </a:endParaRPr>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Người dùng có thể tập trung hoàn toàn vào nội dung thảo luận thay vì cặm cụi ghi chép.</a:t>
            </a:r>
            <a:endParaRPr sz="2400">
              <a:latin typeface="Roboto Slab"/>
              <a:ea typeface="Roboto Slab"/>
              <a:cs typeface="Roboto Slab"/>
              <a:sym typeface="Roboto Slab"/>
            </a:endParaRPr>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Sau khi kết thúc, có thể yêu cầu AI tóm tắt nội dung cuộc họp tự động.</a:t>
            </a:r>
            <a:endParaRPr sz="2400">
              <a:latin typeface="Roboto Slab"/>
              <a:ea typeface="Roboto Slab"/>
              <a:cs typeface="Roboto Slab"/>
              <a:sym typeface="Roboto Slab"/>
            </a:endParaRPr>
          </a:p>
          <a:p>
            <a:pPr indent="-368300" lvl="0" marL="736600" rtl="0" algn="l">
              <a:lnSpc>
                <a:spcPct val="130000"/>
              </a:lnSpc>
              <a:spcBef>
                <a:spcPts val="0"/>
              </a:spcBef>
              <a:spcAft>
                <a:spcPts val="0"/>
              </a:spcAft>
              <a:buClr>
                <a:schemeClr val="dk1"/>
              </a:buClr>
              <a:buSzPts val="2600"/>
              <a:buFont typeface="Roboto Slab"/>
              <a:buNone/>
            </a:pPr>
            <a:r>
              <a:t/>
            </a:r>
            <a:endParaRPr sz="2400">
              <a:solidFill>
                <a:schemeClr val="dk1"/>
              </a:solidFill>
              <a:latin typeface="Roboto Slab"/>
              <a:ea typeface="Roboto Slab"/>
              <a:cs typeface="Roboto Slab"/>
              <a:sym typeface="Roboto Slab"/>
            </a:endParaRPr>
          </a:p>
        </p:txBody>
      </p:sp>
      <p:pic>
        <p:nvPicPr>
          <p:cNvPr descr="A tablet with a glowing screen" id="233" name="Google Shape;233;g385527fd5d9_0_642"/>
          <p:cNvPicPr preferRelativeResize="0"/>
          <p:nvPr/>
        </p:nvPicPr>
        <p:blipFill rotWithShape="1">
          <a:blip r:embed="rId3">
            <a:alphaModFix/>
          </a:blip>
          <a:srcRect b="0" l="0" r="0" t="0"/>
          <a:stretch/>
        </p:blipFill>
        <p:spPr>
          <a:xfrm>
            <a:off x="9623714" y="1321380"/>
            <a:ext cx="4959295" cy="6599678"/>
          </a:xfrm>
          <a:prstGeom prst="rect">
            <a:avLst/>
          </a:prstGeom>
          <a:noFill/>
          <a:ln>
            <a:noFill/>
          </a:ln>
        </p:spPr>
      </p:pic>
      <p:sp>
        <p:nvSpPr>
          <p:cNvPr id="234" name="Google Shape;234;g385527fd5d9_0_642"/>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385527fd5d9_0_642"/>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36" name="Google Shape;236;g385527fd5d9_0_642"/>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37" name="Google Shape;237;g385527fd5d9_0_642"/>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85527fd5d9_0_666"/>
          <p:cNvSpPr txBox="1"/>
          <p:nvPr>
            <p:ph type="title"/>
          </p:nvPr>
        </p:nvSpPr>
        <p:spPr>
          <a:xfrm>
            <a:off x="498725" y="358675"/>
            <a:ext cx="13188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Ghi âm và tóm tắt cuộc họp tự động (1/2)</a:t>
            </a:r>
            <a:endParaRPr b="1" sz="3600">
              <a:solidFill>
                <a:srgbClr val="0000AA"/>
              </a:solidFill>
              <a:latin typeface="Roboto Slab"/>
              <a:ea typeface="Roboto Slab"/>
              <a:cs typeface="Roboto Slab"/>
              <a:sym typeface="Roboto Slab"/>
            </a:endParaRPr>
          </a:p>
        </p:txBody>
      </p:sp>
      <p:sp>
        <p:nvSpPr>
          <p:cNvPr id="243" name="Google Shape;243;g385527fd5d9_0_666"/>
          <p:cNvSpPr/>
          <p:nvPr/>
        </p:nvSpPr>
        <p:spPr>
          <a:xfrm>
            <a:off x="801525" y="3082600"/>
            <a:ext cx="6600600" cy="8328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400"/>
              <a:buFont typeface="Calibri"/>
              <a:buAutoNum type="arabicPeriod"/>
            </a:pPr>
            <a:r>
              <a:rPr b="0" i="0" lang="en-US" sz="2200" u="none" cap="none" strike="noStrike">
                <a:solidFill>
                  <a:schemeClr val="dk1"/>
                </a:solidFill>
                <a:latin typeface="Roboto Slab"/>
                <a:ea typeface="Roboto Slab"/>
                <a:cs typeface="Roboto Slab"/>
                <a:sym typeface="Roboto Slab"/>
              </a:rPr>
              <a:t>Mở chức năng AI Meeting Notes của NotionAI.</a:t>
            </a:r>
            <a:endParaRPr b="0" i="0" sz="2200" u="none" cap="none" strike="noStrike">
              <a:solidFill>
                <a:schemeClr val="dk1"/>
              </a:solidFill>
              <a:latin typeface="Roboto Slab"/>
              <a:ea typeface="Roboto Slab"/>
              <a:cs typeface="Roboto Slab"/>
              <a:sym typeface="Roboto Slab"/>
            </a:endParaRPr>
          </a:p>
        </p:txBody>
      </p:sp>
      <p:sp>
        <p:nvSpPr>
          <p:cNvPr id="244" name="Google Shape;244;g385527fd5d9_0_666"/>
          <p:cNvSpPr/>
          <p:nvPr/>
        </p:nvSpPr>
        <p:spPr>
          <a:xfrm>
            <a:off x="793800" y="3809800"/>
            <a:ext cx="6475800" cy="12867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400"/>
              <a:buFont typeface="Calibri"/>
              <a:buAutoNum type="arabicPeriod" startAt="2"/>
            </a:pPr>
            <a:r>
              <a:rPr b="0" i="0" lang="en-US" sz="2200" u="none" cap="none" strike="noStrike">
                <a:solidFill>
                  <a:schemeClr val="dk1"/>
                </a:solidFill>
                <a:latin typeface="Roboto Slab"/>
                <a:ea typeface="Roboto Slab"/>
                <a:cs typeface="Roboto Slab"/>
                <a:sym typeface="Roboto Slab"/>
              </a:rPr>
              <a:t>Bật ghi âm để bắt đầu ghi âm cuộc họp, trong ví dụ này, một video sau được sử dụng (họp giao ban thường trực tỉnh ủy):</a:t>
            </a:r>
            <a:endParaRPr b="0" i="0" sz="2200" u="none" cap="none" strike="noStrike">
              <a:solidFill>
                <a:schemeClr val="dk1"/>
              </a:solidFill>
              <a:latin typeface="Roboto Slab"/>
              <a:ea typeface="Roboto Slab"/>
              <a:cs typeface="Roboto Slab"/>
              <a:sym typeface="Roboto Slab"/>
            </a:endParaRPr>
          </a:p>
        </p:txBody>
      </p:sp>
      <p:sp>
        <p:nvSpPr>
          <p:cNvPr id="245" name="Google Shape;245;g385527fd5d9_0_666"/>
          <p:cNvSpPr/>
          <p:nvPr/>
        </p:nvSpPr>
        <p:spPr>
          <a:xfrm>
            <a:off x="918150" y="5532000"/>
            <a:ext cx="6711300" cy="6297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55575A"/>
              </a:buClr>
              <a:buSzPts val="2000"/>
              <a:buFont typeface="Manrope"/>
              <a:buNone/>
            </a:pPr>
            <a:r>
              <a:rPr b="0" i="1" lang="en-US" sz="2100" u="none" cap="none" strike="noStrike">
                <a:solidFill>
                  <a:srgbClr val="55575A"/>
                </a:solidFill>
                <a:latin typeface="Roboto Slab"/>
                <a:ea typeface="Roboto Slab"/>
                <a:cs typeface="Roboto Slab"/>
                <a:sym typeface="Roboto Slab"/>
              </a:rPr>
              <a:t>"https://www.youtube.com/watch?v=qKORQoFJeGE"</a:t>
            </a:r>
            <a:endParaRPr b="0" i="0" sz="2100" u="none" cap="none" strike="noStrike">
              <a:solidFill>
                <a:schemeClr val="dk1"/>
              </a:solidFill>
              <a:latin typeface="Roboto Slab"/>
              <a:ea typeface="Roboto Slab"/>
              <a:cs typeface="Roboto Slab"/>
              <a:sym typeface="Roboto Slab"/>
            </a:endParaRPr>
          </a:p>
        </p:txBody>
      </p:sp>
      <p:sp>
        <p:nvSpPr>
          <p:cNvPr id="246" name="Google Shape;246;g385527fd5d9_0_666"/>
          <p:cNvSpPr/>
          <p:nvPr/>
        </p:nvSpPr>
        <p:spPr>
          <a:xfrm>
            <a:off x="778669" y="5321288"/>
            <a:ext cx="45719" cy="792379"/>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p:txBody>
      </p:sp>
      <p:sp>
        <p:nvSpPr>
          <p:cNvPr id="247" name="Google Shape;247;g385527fd5d9_0_666"/>
          <p:cNvSpPr/>
          <p:nvPr/>
        </p:nvSpPr>
        <p:spPr>
          <a:xfrm>
            <a:off x="793802" y="6338525"/>
            <a:ext cx="6475800" cy="10818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400"/>
              <a:buFont typeface="Calibri"/>
              <a:buAutoNum type="arabicPeriod" startAt="3"/>
            </a:pPr>
            <a:r>
              <a:rPr b="1" i="0" lang="en-US" sz="2200" u="none" cap="none" strike="noStrike">
                <a:solidFill>
                  <a:schemeClr val="dk1"/>
                </a:solidFill>
                <a:latin typeface="Roboto Slab"/>
                <a:ea typeface="Roboto Slab"/>
                <a:cs typeface="Roboto Slab"/>
                <a:sym typeface="Roboto Slab"/>
              </a:rPr>
              <a:t>Kết quả:</a:t>
            </a:r>
            <a:r>
              <a:rPr b="0" i="0" lang="en-US" sz="2200" u="none" cap="none" strike="noStrike">
                <a:solidFill>
                  <a:schemeClr val="dk1"/>
                </a:solidFill>
                <a:latin typeface="Roboto Slab"/>
                <a:ea typeface="Roboto Slab"/>
                <a:cs typeface="Roboto Slab"/>
                <a:sym typeface="Roboto Slab"/>
              </a:rPr>
              <a:t> Từ bản ghi âm, AI sẽ sắp xếp lại các ý, viết thành câu văn hoàn chỉnh, tạo ra một bản tóm tắt mạch lạc, chuyên nghiệp.</a:t>
            </a:r>
            <a:endParaRPr b="0" i="0" sz="2200" u="none" cap="none" strike="noStrike">
              <a:solidFill>
                <a:schemeClr val="dk1"/>
              </a:solidFill>
              <a:latin typeface="Roboto Slab"/>
              <a:ea typeface="Roboto Slab"/>
              <a:cs typeface="Roboto Slab"/>
              <a:sym typeface="Roboto Slab"/>
            </a:endParaRPr>
          </a:p>
        </p:txBody>
      </p:sp>
      <p:sp>
        <p:nvSpPr>
          <p:cNvPr id="248" name="Google Shape;248;g385527fd5d9_0_666"/>
          <p:cNvSpPr txBox="1"/>
          <p:nvPr>
            <p:ph idx="1" type="body"/>
          </p:nvPr>
        </p:nvSpPr>
        <p:spPr>
          <a:xfrm>
            <a:off x="434447" y="1323436"/>
            <a:ext cx="6835003" cy="1543909"/>
          </a:xfrm>
          <a:prstGeom prst="rect">
            <a:avLst/>
          </a:prstGeom>
          <a:noFill/>
          <a:ln>
            <a:noFill/>
          </a:ln>
        </p:spPr>
        <p:txBody>
          <a:bodyPr anchorCtr="0" anchor="t" bIns="146275" lIns="146275" spcFirstLastPara="1" rIns="146275" wrap="square" tIns="146275">
            <a:noAutofit/>
          </a:bodyPr>
          <a:lstStyle/>
          <a:p>
            <a:pPr indent="0" lvl="0" marL="203200" marR="0" rtl="0" algn="l">
              <a:lnSpc>
                <a:spcPct val="130000"/>
              </a:lnSpc>
              <a:spcBef>
                <a:spcPts val="0"/>
              </a:spcBef>
              <a:spcAft>
                <a:spcPts val="0"/>
              </a:spcAft>
              <a:buClr>
                <a:srgbClr val="000000"/>
              </a:buClr>
              <a:buSzPts val="2600"/>
              <a:buNone/>
            </a:pPr>
            <a:r>
              <a:rPr b="1" lang="en-US" sz="2400">
                <a:solidFill>
                  <a:schemeClr val="dk1"/>
                </a:solidFill>
                <a:latin typeface="Roboto Slab"/>
                <a:ea typeface="Roboto Slab"/>
                <a:cs typeface="Roboto Slab"/>
                <a:sym typeface="Roboto Slab"/>
              </a:rPr>
              <a:t>Kịch bản: </a:t>
            </a:r>
            <a:r>
              <a:rPr lang="en-US" sz="2400">
                <a:solidFill>
                  <a:schemeClr val="dk1"/>
                </a:solidFill>
                <a:latin typeface="Roboto Slab"/>
                <a:ea typeface="Roboto Slab"/>
                <a:cs typeface="Roboto Slab"/>
                <a:sym typeface="Roboto Slab"/>
              </a:rPr>
              <a:t>Ghi âm cuộc họp và tạo bản tóm tắt tự động sau khi cuộc họp kết thúc.</a:t>
            </a:r>
            <a:endParaRPr b="1" sz="2400">
              <a:solidFill>
                <a:srgbClr val="0C0D0F"/>
              </a:solidFill>
              <a:latin typeface="Roboto Slab"/>
              <a:ea typeface="Roboto Slab"/>
              <a:cs typeface="Roboto Slab"/>
              <a:sym typeface="Roboto Slab"/>
            </a:endParaRPr>
          </a:p>
          <a:p>
            <a:pPr indent="0" lvl="0" marL="203200" rtl="0" algn="l">
              <a:lnSpc>
                <a:spcPct val="130000"/>
              </a:lnSpc>
              <a:spcBef>
                <a:spcPts val="0"/>
              </a:spcBef>
              <a:spcAft>
                <a:spcPts val="0"/>
              </a:spcAft>
              <a:buClr>
                <a:srgbClr val="000000"/>
              </a:buClr>
              <a:buSzPts val="2600"/>
              <a:buNone/>
            </a:pPr>
            <a:r>
              <a:rPr b="1" lang="en-US" sz="2400">
                <a:solidFill>
                  <a:srgbClr val="0C0D0F"/>
                </a:solidFill>
                <a:latin typeface="Roboto Slab"/>
                <a:ea typeface="Roboto Slab"/>
                <a:cs typeface="Roboto Slab"/>
                <a:sym typeface="Roboto Slab"/>
              </a:rPr>
              <a:t>Các bước thực hiện:</a:t>
            </a:r>
            <a:endParaRPr b="1" sz="2400">
              <a:solidFill>
                <a:schemeClr val="dk1"/>
              </a:solidFill>
              <a:latin typeface="Roboto Slab"/>
              <a:ea typeface="Roboto Slab"/>
              <a:cs typeface="Roboto Slab"/>
              <a:sym typeface="Roboto Slab"/>
            </a:endParaRPr>
          </a:p>
          <a:p>
            <a:pPr indent="0" lvl="0" marL="203200" marR="0" rtl="0" algn="l">
              <a:lnSpc>
                <a:spcPct val="130000"/>
              </a:lnSpc>
              <a:spcBef>
                <a:spcPts val="0"/>
              </a:spcBef>
              <a:spcAft>
                <a:spcPts val="0"/>
              </a:spcAft>
              <a:buClr>
                <a:srgbClr val="000000"/>
              </a:buClr>
              <a:buSzPts val="2600"/>
              <a:buNone/>
            </a:pPr>
            <a:r>
              <a:t/>
            </a:r>
            <a:endParaRPr sz="2400">
              <a:solidFill>
                <a:schemeClr val="dk1"/>
              </a:solidFill>
              <a:latin typeface="Roboto Slab"/>
              <a:ea typeface="Roboto Slab"/>
              <a:cs typeface="Roboto Slab"/>
              <a:sym typeface="Roboto Slab"/>
            </a:endParaRPr>
          </a:p>
        </p:txBody>
      </p:sp>
      <p:pic>
        <p:nvPicPr>
          <p:cNvPr id="249" name="Google Shape;249;g385527fd5d9_0_666"/>
          <p:cNvPicPr preferRelativeResize="0"/>
          <p:nvPr/>
        </p:nvPicPr>
        <p:blipFill rotWithShape="1">
          <a:blip r:embed="rId3">
            <a:alphaModFix/>
          </a:blip>
          <a:srcRect b="0" l="0" r="0" t="0"/>
          <a:stretch/>
        </p:blipFill>
        <p:spPr>
          <a:xfrm>
            <a:off x="7402013" y="2127090"/>
            <a:ext cx="7031720" cy="4572000"/>
          </a:xfrm>
          <a:prstGeom prst="rect">
            <a:avLst/>
          </a:prstGeom>
          <a:noFill/>
          <a:ln>
            <a:noFill/>
          </a:ln>
        </p:spPr>
      </p:pic>
      <p:sp>
        <p:nvSpPr>
          <p:cNvPr id="250" name="Google Shape;250;g385527fd5d9_0_666"/>
          <p:cNvSpPr txBox="1"/>
          <p:nvPr/>
        </p:nvSpPr>
        <p:spPr>
          <a:xfrm>
            <a:off x="10281036" y="6699090"/>
            <a:ext cx="1617751"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Slab"/>
                <a:ea typeface="Roboto Slab"/>
                <a:cs typeface="Roboto Slab"/>
                <a:sym typeface="Roboto Slab"/>
              </a:rPr>
              <a:t>Video ví dụ</a:t>
            </a:r>
            <a:endParaRPr b="0" i="0" sz="1400" u="none" cap="none" strike="noStrike">
              <a:solidFill>
                <a:srgbClr val="000000"/>
              </a:solidFill>
              <a:latin typeface="Arial"/>
              <a:ea typeface="Arial"/>
              <a:cs typeface="Arial"/>
              <a:sym typeface="Arial"/>
            </a:endParaRPr>
          </a:p>
        </p:txBody>
      </p:sp>
      <p:sp>
        <p:nvSpPr>
          <p:cNvPr id="251" name="Google Shape;251;g385527fd5d9_0_666"/>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385527fd5d9_0_666"/>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53" name="Google Shape;253;g385527fd5d9_0_666"/>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54" name="Google Shape;254;g385527fd5d9_0_666"/>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
          <p:cNvSpPr txBox="1"/>
          <p:nvPr>
            <p:ph type="title"/>
          </p:nvPr>
        </p:nvSpPr>
        <p:spPr>
          <a:xfrm>
            <a:off x="498725" y="136250"/>
            <a:ext cx="132012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Ghi âm và tóm tắt cuộc họp tự động (2/2)</a:t>
            </a:r>
            <a:endParaRPr b="1" sz="3600">
              <a:solidFill>
                <a:srgbClr val="0000AA"/>
              </a:solidFill>
              <a:latin typeface="Roboto Slab"/>
              <a:ea typeface="Roboto Slab"/>
              <a:cs typeface="Roboto Slab"/>
              <a:sym typeface="Roboto Slab"/>
            </a:endParaRPr>
          </a:p>
        </p:txBody>
      </p:sp>
      <p:sp>
        <p:nvSpPr>
          <p:cNvPr id="260" name="Google Shape;260;p5"/>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62" name="Google Shape;262;p5"/>
          <p:cNvSpPr txBox="1"/>
          <p:nvPr/>
        </p:nvSpPr>
        <p:spPr>
          <a:xfrm>
            <a:off x="6105360" y="7802720"/>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63" name="Google Shape;263;p5"/>
          <p:cNvSpPr/>
          <p:nvPr/>
        </p:nvSpPr>
        <p:spPr>
          <a:xfrm>
            <a:off x="793790" y="1757692"/>
            <a:ext cx="130428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55575A"/>
              </a:buClr>
              <a:buSzPts val="2000"/>
              <a:buFont typeface="Manrope"/>
              <a:buNone/>
            </a:pPr>
            <a:r>
              <a:t/>
            </a:r>
            <a:endParaRPr b="0" i="0" sz="2400" u="none" cap="none" strike="noStrike">
              <a:solidFill>
                <a:schemeClr val="dk1"/>
              </a:solidFill>
              <a:latin typeface="Calibri"/>
              <a:ea typeface="Calibri"/>
              <a:cs typeface="Calibri"/>
              <a:sym typeface="Calibri"/>
            </a:endParaRPr>
          </a:p>
        </p:txBody>
      </p:sp>
      <p:pic>
        <p:nvPicPr>
          <p:cNvPr id="264" name="Google Shape;264;p5"/>
          <p:cNvPicPr preferRelativeResize="0"/>
          <p:nvPr/>
        </p:nvPicPr>
        <p:blipFill rotWithShape="1">
          <a:blip r:embed="rId3">
            <a:alphaModFix/>
          </a:blip>
          <a:srcRect b="0" l="0" r="0" t="0"/>
          <a:stretch/>
        </p:blipFill>
        <p:spPr>
          <a:xfrm>
            <a:off x="12580" y="1127540"/>
            <a:ext cx="6239639" cy="6675120"/>
          </a:xfrm>
          <a:prstGeom prst="rect">
            <a:avLst/>
          </a:prstGeom>
          <a:noFill/>
          <a:ln cap="flat" cmpd="sng" w="19050">
            <a:solidFill>
              <a:schemeClr val="lt1"/>
            </a:solidFill>
            <a:prstDash val="solid"/>
            <a:round/>
            <a:headEnd len="sm" w="sm" type="none"/>
            <a:tailEnd len="sm" w="sm" type="none"/>
          </a:ln>
        </p:spPr>
      </p:pic>
      <p:pic>
        <p:nvPicPr>
          <p:cNvPr id="265" name="Google Shape;265;p5"/>
          <p:cNvPicPr preferRelativeResize="0"/>
          <p:nvPr/>
        </p:nvPicPr>
        <p:blipFill rotWithShape="1">
          <a:blip r:embed="rId4">
            <a:alphaModFix/>
          </a:blip>
          <a:srcRect b="0" l="0" r="0" t="0"/>
          <a:stretch/>
        </p:blipFill>
        <p:spPr>
          <a:xfrm>
            <a:off x="8108436" y="1127540"/>
            <a:ext cx="6428300" cy="6675120"/>
          </a:xfrm>
          <a:prstGeom prst="rect">
            <a:avLst/>
          </a:prstGeom>
          <a:noFill/>
          <a:ln cap="flat" cmpd="sng" w="19050">
            <a:solidFill>
              <a:schemeClr val="lt1"/>
            </a:solidFill>
            <a:prstDash val="solid"/>
            <a:round/>
            <a:headEnd len="sm" w="sm" type="none"/>
            <a:tailEnd len="sm" w="sm" type="none"/>
          </a:ln>
        </p:spPr>
      </p:pic>
      <p:sp>
        <p:nvSpPr>
          <p:cNvPr id="266" name="Google Shape;266;p5"/>
          <p:cNvSpPr/>
          <p:nvPr/>
        </p:nvSpPr>
        <p:spPr>
          <a:xfrm>
            <a:off x="7051637" y="5316860"/>
            <a:ext cx="527100" cy="280200"/>
          </a:xfrm>
          <a:prstGeom prst="rightArrow">
            <a:avLst>
              <a:gd fmla="val 50000" name="adj1"/>
              <a:gd fmla="val 50000" name="adj2"/>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Arial"/>
              <a:ea typeface="Arial"/>
              <a:cs typeface="Arial"/>
              <a:sym typeface="Arial"/>
            </a:endParaRPr>
          </a:p>
        </p:txBody>
      </p:sp>
      <p:sp>
        <p:nvSpPr>
          <p:cNvPr id="267" name="Google Shape;267;p5"/>
          <p:cNvSpPr txBox="1"/>
          <p:nvPr/>
        </p:nvSpPr>
        <p:spPr>
          <a:xfrm>
            <a:off x="6148399" y="4326363"/>
            <a:ext cx="23337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800" u="none" cap="none" strike="noStrike">
                <a:solidFill>
                  <a:srgbClr val="980000"/>
                </a:solidFill>
                <a:latin typeface="Roboto Slab"/>
                <a:ea typeface="Roboto Slab"/>
                <a:cs typeface="Roboto Slab"/>
                <a:sym typeface="Roboto Slab"/>
              </a:rPr>
              <a:t>Bản tóm tắt được tạo sau khi kết thúc ghi âm</a:t>
            </a:r>
            <a:endParaRPr b="0" i="0" sz="1800" u="none" cap="none" strike="noStrike">
              <a:solidFill>
                <a:srgbClr val="980000"/>
              </a:solidFill>
              <a:latin typeface="Roboto Slab"/>
              <a:ea typeface="Roboto Slab"/>
              <a:cs typeface="Roboto Slab"/>
              <a:sym typeface="Roboto Slab"/>
            </a:endParaRPr>
          </a:p>
        </p:txBody>
      </p:sp>
      <p:sp>
        <p:nvSpPr>
          <p:cNvPr id="268" name="Google Shape;268;p5"/>
          <p:cNvSpPr/>
          <p:nvPr/>
        </p:nvSpPr>
        <p:spPr>
          <a:xfrm>
            <a:off x="733060" y="2899719"/>
            <a:ext cx="4886160" cy="4756194"/>
          </a:xfrm>
          <a:prstGeom prst="flowChartProcess">
            <a:avLst/>
          </a:prstGeom>
          <a:no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69" name="Google Shape;269;p5"/>
          <p:cNvSpPr txBox="1"/>
          <p:nvPr/>
        </p:nvSpPr>
        <p:spPr>
          <a:xfrm>
            <a:off x="3832350" y="2106425"/>
            <a:ext cx="295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800" u="none" cap="none" strike="noStrike">
                <a:solidFill>
                  <a:srgbClr val="980000"/>
                </a:solidFill>
                <a:latin typeface="Roboto Slab"/>
                <a:ea typeface="Roboto Slab"/>
                <a:cs typeface="Roboto Slab"/>
                <a:sym typeface="Roboto Slab"/>
              </a:rPr>
              <a:t>Nội dung họp đang được ghi âm trực tiếp</a:t>
            </a:r>
            <a:endParaRPr b="0" i="0" sz="1800" u="none" cap="none" strike="noStrike">
              <a:solidFill>
                <a:srgbClr val="980000"/>
              </a:solidFill>
              <a:latin typeface="Roboto Slab"/>
              <a:ea typeface="Roboto Slab"/>
              <a:cs typeface="Roboto Slab"/>
              <a:sym typeface="Roboto Slab"/>
            </a:endParaRPr>
          </a:p>
        </p:txBody>
      </p:sp>
      <p:sp>
        <p:nvSpPr>
          <p:cNvPr id="270" name="Google Shape;270;p5"/>
          <p:cNvSpPr txBox="1"/>
          <p:nvPr/>
        </p:nvSpPr>
        <p:spPr>
          <a:xfrm>
            <a:off x="210400" y="7802720"/>
            <a:ext cx="5786746" cy="510851"/>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85527fd5d9_0_690"/>
          <p:cNvSpPr txBox="1"/>
          <p:nvPr>
            <p:ph type="title"/>
          </p:nvPr>
        </p:nvSpPr>
        <p:spPr>
          <a:xfrm>
            <a:off x="572862"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Notion AI: Tổng hợp và tìm kiếm thông tin từ cơ sở tri thức</a:t>
            </a:r>
            <a:br>
              <a:rPr b="1" lang="en-US" sz="4300">
                <a:solidFill>
                  <a:srgbClr val="0000AA"/>
                </a:solidFill>
                <a:latin typeface="Roboto Slab"/>
                <a:ea typeface="Roboto Slab"/>
                <a:cs typeface="Roboto Slab"/>
                <a:sym typeface="Roboto Slab"/>
              </a:rPr>
            </a:br>
            <a:endParaRPr b="1" sz="4300">
              <a:solidFill>
                <a:srgbClr val="0000AA"/>
              </a:solidFill>
              <a:latin typeface="Roboto Slab"/>
              <a:ea typeface="Roboto Slab"/>
              <a:cs typeface="Roboto Slab"/>
              <a:sym typeface="Roboto Slab"/>
            </a:endParaRPr>
          </a:p>
        </p:txBody>
      </p:sp>
      <p:sp>
        <p:nvSpPr>
          <p:cNvPr id="276" name="Google Shape;276;g385527fd5d9_0_690"/>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385527fd5d9_0_690"/>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78" name="Google Shape;278;g385527fd5d9_0_690"/>
          <p:cNvSpPr txBox="1"/>
          <p:nvPr/>
        </p:nvSpPr>
        <p:spPr>
          <a:xfrm>
            <a:off x="6105360" y="7802720"/>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79" name="Google Shape;279;g385527fd5d9_0_690"/>
          <p:cNvSpPr txBox="1"/>
          <p:nvPr>
            <p:ph idx="1" type="body"/>
          </p:nvPr>
        </p:nvSpPr>
        <p:spPr>
          <a:xfrm>
            <a:off x="210400" y="1797300"/>
            <a:ext cx="9235500" cy="5151900"/>
          </a:xfrm>
          <a:prstGeom prst="rect">
            <a:avLst/>
          </a:prstGeom>
          <a:noFill/>
          <a:ln>
            <a:noFill/>
          </a:ln>
        </p:spPr>
        <p:txBody>
          <a:bodyPr anchorCtr="0" anchor="t" bIns="146275" lIns="146275" spcFirstLastPara="1" rIns="146275" wrap="square" tIns="146275">
            <a:noAutofit/>
          </a:bodyPr>
          <a:lstStyle/>
          <a:p>
            <a:pPr indent="0" lvl="0" marL="203200" marR="0" rtl="0" algn="l">
              <a:lnSpc>
                <a:spcPct val="150000"/>
              </a:lnSpc>
              <a:spcBef>
                <a:spcPts val="0"/>
              </a:spcBef>
              <a:spcAft>
                <a:spcPts val="0"/>
              </a:spcAft>
              <a:buClr>
                <a:srgbClr val="000000"/>
              </a:buClr>
              <a:buSzPts val="2600"/>
              <a:buNone/>
            </a:pPr>
            <a:r>
              <a:rPr b="1" lang="en-US" sz="2400">
                <a:solidFill>
                  <a:schemeClr val="dk1"/>
                </a:solidFill>
                <a:latin typeface="Roboto Slab"/>
                <a:ea typeface="Roboto Slab"/>
                <a:cs typeface="Roboto Slab"/>
                <a:sym typeface="Roboto Slab"/>
              </a:rPr>
              <a:t>Tìm kiếm với Notion AI (Q&amp;A): </a:t>
            </a:r>
            <a:r>
              <a:rPr lang="en-US" sz="2400">
                <a:solidFill>
                  <a:schemeClr val="dk1"/>
                </a:solidFill>
                <a:latin typeface="Roboto Slab"/>
                <a:ea typeface="Roboto Slab"/>
                <a:cs typeface="Roboto Slab"/>
                <a:sym typeface="Roboto Slab"/>
              </a:rPr>
              <a:t>Người dùng hỏi bằng ngôn ngữ tự nhiên, AI sẽ hiểu và tổng hợp câu trả lời từ tất cả các tài liệu liên quan trong không gian làm việc.</a:t>
            </a:r>
            <a:endParaRPr/>
          </a:p>
          <a:p>
            <a:pPr indent="0" lvl="0" marL="203200" marR="0" rtl="0" algn="l">
              <a:lnSpc>
                <a:spcPct val="150000"/>
              </a:lnSpc>
              <a:spcBef>
                <a:spcPts val="0"/>
              </a:spcBef>
              <a:spcAft>
                <a:spcPts val="0"/>
              </a:spcAft>
              <a:buClr>
                <a:srgbClr val="000000"/>
              </a:buClr>
              <a:buSzPts val="2600"/>
              <a:buNone/>
            </a:pPr>
            <a:r>
              <a:t/>
            </a:r>
            <a:endParaRPr sz="2400">
              <a:solidFill>
                <a:schemeClr val="dk1"/>
              </a:solidFill>
              <a:latin typeface="Roboto Slab"/>
              <a:ea typeface="Roboto Slab"/>
              <a:cs typeface="Roboto Slab"/>
              <a:sym typeface="Roboto Slab"/>
            </a:endParaRPr>
          </a:p>
          <a:p>
            <a:pPr indent="0" lvl="0" marL="203200" marR="0" rtl="0" algn="l">
              <a:lnSpc>
                <a:spcPct val="150000"/>
              </a:lnSpc>
              <a:spcBef>
                <a:spcPts val="0"/>
              </a:spcBef>
              <a:spcAft>
                <a:spcPts val="0"/>
              </a:spcAft>
              <a:buClr>
                <a:srgbClr val="000000"/>
              </a:buClr>
              <a:buSzPts val="2600"/>
              <a:buNone/>
            </a:pPr>
            <a:r>
              <a:rPr b="1" lang="en-US" sz="2400">
                <a:solidFill>
                  <a:schemeClr val="dk1"/>
                </a:solidFill>
                <a:latin typeface="Roboto Slab"/>
                <a:ea typeface="Roboto Slab"/>
                <a:cs typeface="Roboto Slab"/>
                <a:sym typeface="Roboto Slab"/>
              </a:rPr>
              <a:t>Ưu điểm vượt trội: </a:t>
            </a:r>
            <a:r>
              <a:rPr lang="en-US" sz="2400">
                <a:solidFill>
                  <a:schemeClr val="dk1"/>
                </a:solidFill>
                <a:latin typeface="Roboto Slab"/>
                <a:ea typeface="Roboto Slab"/>
                <a:cs typeface="Roboto Slab"/>
                <a:sym typeface="Roboto Slab"/>
              </a:rPr>
              <a:t>Notion AI hiểu được dữ liệu nội bộ và ngữ cảnh công việc của người dùng.</a:t>
            </a:r>
            <a:endParaRPr sz="2400">
              <a:solidFill>
                <a:schemeClr val="dk1"/>
              </a:solidFill>
              <a:latin typeface="Roboto Slab"/>
              <a:ea typeface="Roboto Slab"/>
              <a:cs typeface="Roboto Slab"/>
              <a:sym typeface="Roboto Slab"/>
            </a:endParaRPr>
          </a:p>
          <a:p>
            <a:pPr indent="-368300" lvl="0" marL="736600" marR="0" rtl="0" algn="l">
              <a:lnSpc>
                <a:spcPct val="150000"/>
              </a:lnSpc>
              <a:spcBef>
                <a:spcPts val="0"/>
              </a:spcBef>
              <a:spcAft>
                <a:spcPts val="0"/>
              </a:spcAft>
              <a:buClr>
                <a:srgbClr val="000000"/>
              </a:buClr>
              <a:buSzPts val="2600"/>
              <a:buFont typeface="Roboto Slab"/>
              <a:buNone/>
            </a:pPr>
            <a:r>
              <a:t/>
            </a:r>
            <a:endParaRPr sz="2400">
              <a:solidFill>
                <a:schemeClr val="dk1"/>
              </a:solidFill>
              <a:latin typeface="Roboto Slab"/>
              <a:ea typeface="Roboto Slab"/>
              <a:cs typeface="Roboto Slab"/>
              <a:sym typeface="Roboto Slab"/>
            </a:endParaRPr>
          </a:p>
          <a:p>
            <a:pPr indent="0" lvl="0" marL="203200" rtl="0" algn="l">
              <a:lnSpc>
                <a:spcPct val="150000"/>
              </a:lnSpc>
              <a:spcBef>
                <a:spcPts val="0"/>
              </a:spcBef>
              <a:spcAft>
                <a:spcPts val="0"/>
              </a:spcAft>
              <a:buClr>
                <a:srgbClr val="000000"/>
              </a:buClr>
              <a:buSzPts val="2600"/>
              <a:buNone/>
            </a:pPr>
            <a:r>
              <a:rPr lang="en-US" sz="2400">
                <a:solidFill>
                  <a:schemeClr val="dk1"/>
                </a:solidFill>
                <a:latin typeface="Roboto Slab"/>
                <a:ea typeface="Roboto Slab"/>
                <a:cs typeface="Roboto Slab"/>
                <a:sym typeface="Roboto Slab"/>
              </a:rPr>
              <a:t>Biến Notion AI thành một "bộ não số" cho cơ quan, đơn vị</a:t>
            </a:r>
            <a:r>
              <a:rPr b="1" lang="en-US" sz="2400">
                <a:solidFill>
                  <a:schemeClr val="dk1"/>
                </a:solidFill>
                <a:latin typeface="Roboto Slab"/>
                <a:ea typeface="Roboto Slab"/>
                <a:cs typeface="Roboto Slab"/>
                <a:sym typeface="Roboto Slab"/>
              </a:rPr>
              <a:t>.</a:t>
            </a:r>
            <a:endParaRPr sz="2400">
              <a:solidFill>
                <a:schemeClr val="dk1"/>
              </a:solidFill>
              <a:latin typeface="Roboto Slab"/>
              <a:ea typeface="Roboto Slab"/>
              <a:cs typeface="Roboto Slab"/>
              <a:sym typeface="Roboto Slab"/>
            </a:endParaRPr>
          </a:p>
        </p:txBody>
      </p:sp>
      <p:pic>
        <p:nvPicPr>
          <p:cNvPr descr="A network of dots and lines&#10;&#10;AI-generated content may be incorrect." id="280" name="Google Shape;280;g385527fd5d9_0_690"/>
          <p:cNvPicPr preferRelativeResize="0"/>
          <p:nvPr/>
        </p:nvPicPr>
        <p:blipFill rotWithShape="1">
          <a:blip r:embed="rId3">
            <a:alphaModFix/>
          </a:blip>
          <a:srcRect b="0" l="0" r="0" t="0"/>
          <a:stretch/>
        </p:blipFill>
        <p:spPr>
          <a:xfrm>
            <a:off x="9563875" y="1420500"/>
            <a:ext cx="4567750" cy="6275025"/>
          </a:xfrm>
          <a:prstGeom prst="rect">
            <a:avLst/>
          </a:prstGeom>
          <a:noFill/>
          <a:ln>
            <a:noFill/>
          </a:ln>
        </p:spPr>
      </p:pic>
      <p:sp>
        <p:nvSpPr>
          <p:cNvPr id="281" name="Google Shape;281;g385527fd5d9_0_690"/>
          <p:cNvSpPr txBox="1"/>
          <p:nvPr/>
        </p:nvSpPr>
        <p:spPr>
          <a:xfrm>
            <a:off x="210400" y="7802720"/>
            <a:ext cx="5786746" cy="510851"/>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385527fd5d9_0_712"/>
          <p:cNvPicPr preferRelativeResize="0"/>
          <p:nvPr/>
        </p:nvPicPr>
        <p:blipFill rotWithShape="1">
          <a:blip r:embed="rId3">
            <a:alphaModFix/>
          </a:blip>
          <a:srcRect b="0" l="0" r="0" t="0"/>
          <a:stretch/>
        </p:blipFill>
        <p:spPr>
          <a:xfrm>
            <a:off x="6944497" y="2585033"/>
            <a:ext cx="7148179" cy="4237087"/>
          </a:xfrm>
          <a:prstGeom prst="rect">
            <a:avLst/>
          </a:prstGeom>
          <a:noFill/>
          <a:ln>
            <a:noFill/>
          </a:ln>
        </p:spPr>
      </p:pic>
      <p:sp>
        <p:nvSpPr>
          <p:cNvPr id="287" name="Google Shape;287;g385527fd5d9_0_712"/>
          <p:cNvSpPr txBox="1"/>
          <p:nvPr>
            <p:ph type="title"/>
          </p:nvPr>
        </p:nvSpPr>
        <p:spPr>
          <a:xfrm>
            <a:off x="498725" y="358675"/>
            <a:ext cx="124716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Hỏi-đáp trực tiếp trên kho tài liệu</a:t>
            </a:r>
            <a:endParaRPr b="1" sz="3600">
              <a:solidFill>
                <a:srgbClr val="0000AA"/>
              </a:solidFill>
              <a:latin typeface="Roboto Slab"/>
              <a:ea typeface="Roboto Slab"/>
              <a:cs typeface="Roboto Slab"/>
              <a:sym typeface="Roboto Slab"/>
            </a:endParaRPr>
          </a:p>
        </p:txBody>
      </p:sp>
      <p:sp>
        <p:nvSpPr>
          <p:cNvPr id="288" name="Google Shape;288;g385527fd5d9_0_712"/>
          <p:cNvSpPr/>
          <p:nvPr/>
        </p:nvSpPr>
        <p:spPr>
          <a:xfrm>
            <a:off x="636722" y="4974025"/>
            <a:ext cx="6049765" cy="1137107"/>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Manrope"/>
              <a:buNone/>
            </a:pPr>
            <a:r>
              <a:rPr b="0" i="1" lang="en-US" sz="2100" u="none" cap="none" strike="noStrike">
                <a:solidFill>
                  <a:schemeClr val="dk1"/>
                </a:solidFill>
                <a:latin typeface="Roboto Slab"/>
                <a:ea typeface="Roboto Slab"/>
                <a:cs typeface="Roboto Slab"/>
                <a:sym typeface="Roboto Slab"/>
              </a:rPr>
              <a:t>"Những đầu việc nào do Ban thư ký phụ trách sẽ bắt đầu trong tháng này?"</a:t>
            </a:r>
            <a:endParaRPr b="0" i="0" sz="2100" u="none" cap="none" strike="noStrike">
              <a:solidFill>
                <a:schemeClr val="dk1"/>
              </a:solidFill>
              <a:latin typeface="Roboto Slab"/>
              <a:ea typeface="Roboto Slab"/>
              <a:cs typeface="Roboto Slab"/>
              <a:sym typeface="Roboto Slab"/>
            </a:endParaRPr>
          </a:p>
        </p:txBody>
      </p:sp>
      <p:sp>
        <p:nvSpPr>
          <p:cNvPr id="289" name="Google Shape;289;g385527fd5d9_0_712"/>
          <p:cNvSpPr/>
          <p:nvPr/>
        </p:nvSpPr>
        <p:spPr>
          <a:xfrm>
            <a:off x="498720" y="5091570"/>
            <a:ext cx="30600" cy="8733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p:txBody>
      </p:sp>
      <p:sp>
        <p:nvSpPr>
          <p:cNvPr id="290" name="Google Shape;290;g385527fd5d9_0_712"/>
          <p:cNvSpPr txBox="1"/>
          <p:nvPr>
            <p:ph idx="1" type="body"/>
          </p:nvPr>
        </p:nvSpPr>
        <p:spPr>
          <a:xfrm>
            <a:off x="210399" y="1274875"/>
            <a:ext cx="6734100" cy="1543800"/>
          </a:xfrm>
          <a:prstGeom prst="rect">
            <a:avLst/>
          </a:prstGeom>
          <a:noFill/>
          <a:ln>
            <a:noFill/>
          </a:ln>
        </p:spPr>
        <p:txBody>
          <a:bodyPr anchorCtr="0" anchor="t" bIns="146275" lIns="146275" spcFirstLastPara="1" rIns="146275" wrap="square" tIns="146275">
            <a:noAutofit/>
          </a:bodyPr>
          <a:lstStyle/>
          <a:p>
            <a:pPr indent="0" lvl="0" marL="203200" marR="0" rtl="0" algn="just">
              <a:lnSpc>
                <a:spcPct val="130000"/>
              </a:lnSpc>
              <a:spcBef>
                <a:spcPts val="600"/>
              </a:spcBef>
              <a:spcAft>
                <a:spcPts val="0"/>
              </a:spcAft>
              <a:buClr>
                <a:srgbClr val="000000"/>
              </a:buClr>
              <a:buSzPts val="2600"/>
              <a:buNone/>
            </a:pPr>
            <a:r>
              <a:rPr b="1" lang="en-US" sz="2200">
                <a:solidFill>
                  <a:schemeClr val="dk1"/>
                </a:solidFill>
                <a:latin typeface="Roboto Slab"/>
                <a:ea typeface="Roboto Slab"/>
                <a:cs typeface="Roboto Slab"/>
                <a:sym typeface="Roboto Slab"/>
              </a:rPr>
              <a:t>Kịch bản: </a:t>
            </a:r>
            <a:r>
              <a:rPr lang="en-US" sz="2200">
                <a:solidFill>
                  <a:schemeClr val="dk1"/>
                </a:solidFill>
                <a:latin typeface="Roboto Slab"/>
                <a:ea typeface="Roboto Slab"/>
                <a:cs typeface="Roboto Slab"/>
                <a:sym typeface="Roboto Slab"/>
              </a:rPr>
              <a:t>Tìm nhanh thông tin về các công việc đến hạn, không cần mở từng file kế hoạch.</a:t>
            </a:r>
            <a:endParaRPr b="1" sz="2200">
              <a:solidFill>
                <a:srgbClr val="0C0D0F"/>
              </a:solidFill>
              <a:latin typeface="Roboto Slab"/>
              <a:ea typeface="Roboto Slab"/>
              <a:cs typeface="Roboto Slab"/>
              <a:sym typeface="Roboto Slab"/>
            </a:endParaRPr>
          </a:p>
          <a:p>
            <a:pPr indent="0" lvl="0" marL="203200" rtl="0" algn="just">
              <a:lnSpc>
                <a:spcPct val="130000"/>
              </a:lnSpc>
              <a:spcBef>
                <a:spcPts val="600"/>
              </a:spcBef>
              <a:spcAft>
                <a:spcPts val="0"/>
              </a:spcAft>
              <a:buClr>
                <a:srgbClr val="000000"/>
              </a:buClr>
              <a:buSzPts val="2600"/>
              <a:buNone/>
            </a:pPr>
            <a:r>
              <a:rPr b="1" lang="en-US" sz="2200">
                <a:solidFill>
                  <a:srgbClr val="0C0D0F"/>
                </a:solidFill>
                <a:latin typeface="Roboto Slab"/>
                <a:ea typeface="Roboto Slab"/>
                <a:cs typeface="Roboto Slab"/>
                <a:sym typeface="Roboto Slab"/>
              </a:rPr>
              <a:t>Các bước thực hiện:</a:t>
            </a:r>
            <a:endParaRPr b="1" sz="2200">
              <a:solidFill>
                <a:schemeClr val="dk1"/>
              </a:solidFill>
              <a:latin typeface="Roboto Slab"/>
              <a:ea typeface="Roboto Slab"/>
              <a:cs typeface="Roboto Slab"/>
              <a:sym typeface="Roboto Slab"/>
            </a:endParaRPr>
          </a:p>
          <a:p>
            <a:pPr indent="0" lvl="0" marL="203200" marR="0" rtl="0" algn="just">
              <a:lnSpc>
                <a:spcPct val="130000"/>
              </a:lnSpc>
              <a:spcBef>
                <a:spcPts val="600"/>
              </a:spcBef>
              <a:spcAft>
                <a:spcPts val="0"/>
              </a:spcAft>
              <a:buClr>
                <a:srgbClr val="000000"/>
              </a:buClr>
              <a:buSzPts val="2600"/>
              <a:buNone/>
            </a:pPr>
            <a:r>
              <a:t/>
            </a:r>
            <a:endParaRPr sz="2600">
              <a:solidFill>
                <a:schemeClr val="dk1"/>
              </a:solidFill>
              <a:latin typeface="Roboto Slab"/>
              <a:ea typeface="Roboto Slab"/>
              <a:cs typeface="Roboto Slab"/>
              <a:sym typeface="Roboto Slab"/>
            </a:endParaRPr>
          </a:p>
        </p:txBody>
      </p:sp>
      <p:sp>
        <p:nvSpPr>
          <p:cNvPr id="291" name="Google Shape;291;g385527fd5d9_0_712"/>
          <p:cNvSpPr txBox="1"/>
          <p:nvPr/>
        </p:nvSpPr>
        <p:spPr>
          <a:xfrm>
            <a:off x="146091" y="6112004"/>
            <a:ext cx="6734097" cy="1543909"/>
          </a:xfrm>
          <a:prstGeom prst="rect">
            <a:avLst/>
          </a:prstGeom>
          <a:noFill/>
          <a:ln>
            <a:noFill/>
          </a:ln>
        </p:spPr>
        <p:txBody>
          <a:bodyPr anchorCtr="0" anchor="t" bIns="146275" lIns="146275" spcFirstLastPara="1" rIns="146275" wrap="square" tIns="146275">
            <a:noAutofit/>
          </a:bodyPr>
          <a:lstStyle/>
          <a:p>
            <a:pPr indent="0" lvl="0" marL="203200" marR="0" rtl="0" algn="l">
              <a:lnSpc>
                <a:spcPct val="130000"/>
              </a:lnSpc>
              <a:spcBef>
                <a:spcPts val="0"/>
              </a:spcBef>
              <a:spcAft>
                <a:spcPts val="0"/>
              </a:spcAft>
              <a:buClr>
                <a:srgbClr val="000000"/>
              </a:buClr>
              <a:buSzPts val="2600"/>
              <a:buFont typeface="Arial"/>
              <a:buNone/>
            </a:pPr>
            <a:r>
              <a:rPr b="1" i="0" lang="en-US" sz="2200" u="none" cap="none" strike="noStrike">
                <a:solidFill>
                  <a:schemeClr val="dk1"/>
                </a:solidFill>
                <a:latin typeface="Roboto Slab"/>
                <a:ea typeface="Roboto Slab"/>
                <a:cs typeface="Roboto Slab"/>
                <a:sym typeface="Roboto Slab"/>
              </a:rPr>
              <a:t>3.  Kết quả: </a:t>
            </a:r>
            <a:r>
              <a:rPr b="0" i="0" lang="en-US" sz="2200" u="none" cap="none" strike="noStrike">
                <a:solidFill>
                  <a:schemeClr val="dk1"/>
                </a:solidFill>
                <a:latin typeface="Roboto Slab"/>
                <a:ea typeface="Roboto Slab"/>
                <a:cs typeface="Roboto Slab"/>
                <a:sym typeface="Roboto Slab"/>
              </a:rPr>
              <a:t>AI hiển thị một danh sách các nhiệm vụ liên quan được trích xuất từ các bảng kế hoạch khác nhau.</a:t>
            </a:r>
            <a:endParaRPr b="1" i="0" sz="2200" u="none" cap="none" strike="noStrike">
              <a:solidFill>
                <a:srgbClr val="0C0D0F"/>
              </a:solidFill>
              <a:latin typeface="Roboto Slab"/>
              <a:ea typeface="Roboto Slab"/>
              <a:cs typeface="Roboto Slab"/>
              <a:sym typeface="Roboto Slab"/>
            </a:endParaRPr>
          </a:p>
        </p:txBody>
      </p:sp>
      <p:sp>
        <p:nvSpPr>
          <p:cNvPr id="292" name="Google Shape;292;g385527fd5d9_0_712"/>
          <p:cNvSpPr txBox="1"/>
          <p:nvPr/>
        </p:nvSpPr>
        <p:spPr>
          <a:xfrm>
            <a:off x="210400" y="3273795"/>
            <a:ext cx="6734097" cy="957175"/>
          </a:xfrm>
          <a:prstGeom prst="rect">
            <a:avLst/>
          </a:prstGeom>
          <a:noFill/>
          <a:ln>
            <a:noFill/>
          </a:ln>
        </p:spPr>
        <p:txBody>
          <a:bodyPr anchorCtr="0" anchor="t" bIns="146275" lIns="146275" spcFirstLastPara="1" rIns="146275" wrap="square" tIns="146275">
            <a:noAutofit/>
          </a:bodyPr>
          <a:lstStyle/>
          <a:p>
            <a:pPr indent="0" lvl="0" marL="203200" marR="0" rtl="0" algn="l">
              <a:lnSpc>
                <a:spcPct val="130000"/>
              </a:lnSpc>
              <a:spcBef>
                <a:spcPts val="0"/>
              </a:spcBef>
              <a:spcAft>
                <a:spcPts val="0"/>
              </a:spcAft>
              <a:buClr>
                <a:srgbClr val="000000"/>
              </a:buClr>
              <a:buSzPts val="2600"/>
              <a:buFont typeface="Arial"/>
              <a:buNone/>
            </a:pPr>
            <a:r>
              <a:rPr b="1" i="0" lang="en-US" sz="2000" u="none" cap="none" strike="noStrike">
                <a:solidFill>
                  <a:schemeClr val="dk1"/>
                </a:solidFill>
                <a:latin typeface="Roboto Slab"/>
                <a:ea typeface="Roboto Slab"/>
                <a:cs typeface="Roboto Slab"/>
                <a:sym typeface="Roboto Slab"/>
              </a:rPr>
              <a:t>1.</a:t>
            </a:r>
            <a:r>
              <a:rPr b="0" i="0" lang="en-US" sz="2000" u="none" cap="none" strike="noStrike">
                <a:solidFill>
                  <a:schemeClr val="dk1"/>
                </a:solidFill>
                <a:latin typeface="Roboto Slab"/>
                <a:ea typeface="Roboto Slab"/>
                <a:cs typeface="Roboto Slab"/>
                <a:sym typeface="Roboto Slab"/>
              </a:rPr>
              <a:t> Mở không gian làm việc của dự án (nơi chứa các kế hoạch, báo cáo).</a:t>
            </a:r>
            <a:endParaRPr b="0" i="0" sz="2000" u="none" cap="none" strike="noStrike">
              <a:solidFill>
                <a:schemeClr val="dk1"/>
              </a:solidFill>
              <a:latin typeface="Roboto Slab"/>
              <a:ea typeface="Roboto Slab"/>
              <a:cs typeface="Roboto Slab"/>
              <a:sym typeface="Roboto Slab"/>
            </a:endParaRPr>
          </a:p>
        </p:txBody>
      </p:sp>
      <p:sp>
        <p:nvSpPr>
          <p:cNvPr id="293" name="Google Shape;293;g385527fd5d9_0_712"/>
          <p:cNvSpPr txBox="1"/>
          <p:nvPr/>
        </p:nvSpPr>
        <p:spPr>
          <a:xfrm>
            <a:off x="210400" y="4270974"/>
            <a:ext cx="2491611" cy="556158"/>
          </a:xfrm>
          <a:prstGeom prst="rect">
            <a:avLst/>
          </a:prstGeom>
          <a:noFill/>
          <a:ln>
            <a:noFill/>
          </a:ln>
        </p:spPr>
        <p:txBody>
          <a:bodyPr anchorCtr="0" anchor="t" bIns="146275" lIns="146275" spcFirstLastPara="1" rIns="146275" wrap="square" tIns="146275">
            <a:noAutofit/>
          </a:bodyPr>
          <a:lstStyle/>
          <a:p>
            <a:pPr indent="0" lvl="0" marL="203200" marR="0" rtl="0" algn="l">
              <a:lnSpc>
                <a:spcPct val="130000"/>
              </a:lnSpc>
              <a:spcBef>
                <a:spcPts val="0"/>
              </a:spcBef>
              <a:spcAft>
                <a:spcPts val="0"/>
              </a:spcAft>
              <a:buClr>
                <a:srgbClr val="000000"/>
              </a:buClr>
              <a:buSzPts val="2600"/>
              <a:buFont typeface="Arial"/>
              <a:buNone/>
            </a:pPr>
            <a:r>
              <a:rPr b="1" i="0" lang="en-US" sz="2000" u="none" cap="none" strike="noStrike">
                <a:solidFill>
                  <a:schemeClr val="dk1"/>
                </a:solidFill>
                <a:latin typeface="Roboto Slab"/>
                <a:ea typeface="Roboto Slab"/>
                <a:cs typeface="Roboto Slab"/>
                <a:sym typeface="Roboto Slab"/>
              </a:rPr>
              <a:t>2.</a:t>
            </a:r>
            <a:r>
              <a:rPr b="0" i="0" lang="en-US" sz="2000" u="none" cap="none" strike="noStrike">
                <a:solidFill>
                  <a:schemeClr val="dk1"/>
                </a:solidFill>
                <a:latin typeface="Roboto Slab"/>
                <a:ea typeface="Roboto Slab"/>
                <a:cs typeface="Roboto Slab"/>
                <a:sym typeface="Roboto Slab"/>
              </a:rPr>
              <a:t> Đặt câu lệnh:</a:t>
            </a:r>
            <a:endParaRPr b="0" i="0" sz="1400" u="none" cap="none" strike="noStrike">
              <a:solidFill>
                <a:srgbClr val="000000"/>
              </a:solidFill>
              <a:latin typeface="Arial"/>
              <a:ea typeface="Arial"/>
              <a:cs typeface="Arial"/>
              <a:sym typeface="Arial"/>
            </a:endParaRPr>
          </a:p>
        </p:txBody>
      </p:sp>
      <p:sp>
        <p:nvSpPr>
          <p:cNvPr id="294" name="Google Shape;294;g385527fd5d9_0_712"/>
          <p:cNvSpPr txBox="1"/>
          <p:nvPr/>
        </p:nvSpPr>
        <p:spPr>
          <a:xfrm>
            <a:off x="6743304" y="6868018"/>
            <a:ext cx="7887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Roboto Slab"/>
                <a:ea typeface="Roboto Slab"/>
                <a:cs typeface="Roboto Slab"/>
                <a:sym typeface="Roboto Slab"/>
              </a:rPr>
              <a:t>Notion AI tự động tìm kiếm, tổng hợp thông tin từ tài liệu liên quan</a:t>
            </a:r>
            <a:endParaRPr b="0" i="0" sz="1400" u="none" cap="none" strike="noStrike">
              <a:solidFill>
                <a:srgbClr val="000000"/>
              </a:solidFill>
              <a:latin typeface="Arial"/>
              <a:ea typeface="Arial"/>
              <a:cs typeface="Arial"/>
              <a:sym typeface="Arial"/>
            </a:endParaRPr>
          </a:p>
        </p:txBody>
      </p:sp>
      <p:sp>
        <p:nvSpPr>
          <p:cNvPr id="295" name="Google Shape;295;g385527fd5d9_0_712"/>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385527fd5d9_0_712"/>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97" name="Google Shape;297;g385527fd5d9_0_712"/>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98" name="Google Shape;298;g385527fd5d9_0_712"/>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85527fd5d9_0_761"/>
          <p:cNvSpPr txBox="1"/>
          <p:nvPr/>
        </p:nvSpPr>
        <p:spPr>
          <a:xfrm>
            <a:off x="2985597" y="3430675"/>
            <a:ext cx="8904900" cy="2410500"/>
          </a:xfrm>
          <a:prstGeom prst="rect">
            <a:avLst/>
          </a:prstGeom>
          <a:noFill/>
          <a:ln>
            <a:noFill/>
          </a:ln>
        </p:spPr>
        <p:txBody>
          <a:bodyPr anchorCtr="0" anchor="t" bIns="146275" lIns="146275" spcFirstLastPara="1" rIns="146275" wrap="square" tIns="146275">
            <a:spAutoFit/>
          </a:bodyPr>
          <a:lstStyle/>
          <a:p>
            <a:pPr indent="0" lvl="0" marL="0" marR="0" rtl="0" algn="ctr">
              <a:lnSpc>
                <a:spcPct val="120000"/>
              </a:lnSpc>
              <a:spcBef>
                <a:spcPts val="0"/>
              </a:spcBef>
              <a:spcAft>
                <a:spcPts val="0"/>
              </a:spcAft>
              <a:buClr>
                <a:srgbClr val="000000"/>
              </a:buClr>
              <a:buSzPts val="7700"/>
              <a:buFont typeface="Arial"/>
              <a:buNone/>
            </a:pPr>
            <a:r>
              <a:rPr b="1" i="0" lang="en-US" sz="7700" u="none" cap="none" strike="noStrike">
                <a:solidFill>
                  <a:srgbClr val="0000AA"/>
                </a:solidFill>
                <a:latin typeface="Roboto Slab"/>
                <a:ea typeface="Roboto Slab"/>
                <a:cs typeface="Roboto Slab"/>
                <a:sym typeface="Roboto Slab"/>
              </a:rPr>
              <a:t>2</a:t>
            </a:r>
            <a:r>
              <a:rPr b="1" i="0" lang="en-US" sz="4500" u="none" cap="none" strike="noStrike">
                <a:solidFill>
                  <a:srgbClr val="0000AA"/>
                </a:solidFill>
                <a:latin typeface="Roboto Slab"/>
                <a:ea typeface="Roboto Slab"/>
                <a:cs typeface="Roboto Slab"/>
                <a:sym typeface="Roboto Slab"/>
              </a:rPr>
              <a:t>. GIỚI THIỆU </a:t>
            </a:r>
            <a:r>
              <a:rPr b="1" i="0" lang="en-US" sz="4500" u="none" cap="none" strike="noStrike">
                <a:solidFill>
                  <a:srgbClr val="FF0000"/>
                </a:solidFill>
                <a:latin typeface="Roboto Slab"/>
                <a:ea typeface="Roboto Slab"/>
                <a:cs typeface="Roboto Slab"/>
                <a:sym typeface="Roboto Slab"/>
              </a:rPr>
              <a:t>CANVA AI</a:t>
            </a:r>
            <a:r>
              <a:rPr b="1" i="0" lang="en-US" sz="4500" u="none" cap="none" strike="noStrike">
                <a:solidFill>
                  <a:srgbClr val="0000AA"/>
                </a:solidFill>
                <a:latin typeface="Roboto Slab"/>
                <a:ea typeface="Roboto Slab"/>
                <a:cs typeface="Roboto Slab"/>
                <a:sym typeface="Roboto Slab"/>
              </a:rPr>
              <a:t>  </a:t>
            </a:r>
            <a:endParaRPr b="1" i="0" sz="4500" u="none" cap="none" strike="noStrike">
              <a:solidFill>
                <a:srgbClr val="0000AA"/>
              </a:solidFill>
              <a:latin typeface="Roboto Slab"/>
              <a:ea typeface="Roboto Slab"/>
              <a:cs typeface="Roboto Slab"/>
              <a:sym typeface="Roboto Slab"/>
            </a:endParaRPr>
          </a:p>
          <a:p>
            <a:pPr indent="0" lvl="0" marL="0" marR="0" rtl="0" algn="ctr">
              <a:lnSpc>
                <a:spcPct val="120000"/>
              </a:lnSpc>
              <a:spcBef>
                <a:spcPts val="0"/>
              </a:spcBef>
              <a:spcAft>
                <a:spcPts val="0"/>
              </a:spcAft>
              <a:buClr>
                <a:srgbClr val="000000"/>
              </a:buClr>
              <a:buSzPts val="7700"/>
              <a:buFont typeface="Arial"/>
              <a:buNone/>
            </a:pPr>
            <a:r>
              <a:rPr b="1" i="0" lang="en-US" sz="4500" u="none" cap="none" strike="noStrike">
                <a:solidFill>
                  <a:srgbClr val="0000AA"/>
                </a:solidFill>
                <a:latin typeface="Roboto Slab"/>
                <a:ea typeface="Roboto Slab"/>
                <a:cs typeface="Roboto Slab"/>
                <a:sym typeface="Roboto Slab"/>
              </a:rPr>
              <a:t>TRỢ LÝ THIẾT KẾ SÁNG TẠO</a:t>
            </a:r>
            <a:endParaRPr b="1" i="0" sz="4500" u="none" cap="none" strike="noStrike">
              <a:solidFill>
                <a:srgbClr val="0000AA"/>
              </a:solidFill>
              <a:latin typeface="Roboto Slab"/>
              <a:ea typeface="Roboto Slab"/>
              <a:cs typeface="Roboto Slab"/>
              <a:sym typeface="Roboto Slab"/>
            </a:endParaRPr>
          </a:p>
        </p:txBody>
      </p:sp>
      <p:grpSp>
        <p:nvGrpSpPr>
          <p:cNvPr id="304" name="Google Shape;304;g385527fd5d9_0_761"/>
          <p:cNvGrpSpPr/>
          <p:nvPr/>
        </p:nvGrpSpPr>
        <p:grpSpPr>
          <a:xfrm>
            <a:off x="0" y="58450"/>
            <a:ext cx="14630400" cy="1631160"/>
            <a:chOff x="0" y="58450"/>
            <a:chExt cx="9144000" cy="1019475"/>
          </a:xfrm>
        </p:grpSpPr>
        <p:pic>
          <p:nvPicPr>
            <p:cNvPr id="305" name="Google Shape;305;g385527fd5d9_0_761"/>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306" name="Google Shape;306;g385527fd5d9_0_761"/>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307" name="Google Shape;307;g385527fd5d9_0_761"/>
            <p:cNvSpPr/>
            <p:nvPr/>
          </p:nvSpPr>
          <p:spPr>
            <a:xfrm>
              <a:off x="0" y="990325"/>
              <a:ext cx="9144000" cy="876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308" name="Google Shape;308;g385527fd5d9_0_761"/>
            <p:cNvSpPr txBox="1"/>
            <p:nvPr/>
          </p:nvSpPr>
          <p:spPr>
            <a:xfrm>
              <a:off x="1783828" y="58450"/>
              <a:ext cx="2779500" cy="738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5760"/>
                <a:buFont typeface="Arial"/>
                <a:buNone/>
              </a:pPr>
              <a:r>
                <a:rPr b="1" i="0" lang="en-US" sz="5760" u="none" cap="none" strike="noStrike">
                  <a:solidFill>
                    <a:srgbClr val="1C4587"/>
                  </a:solidFill>
                  <a:latin typeface="Roboto Slab"/>
                  <a:ea typeface="Roboto Slab"/>
                  <a:cs typeface="Roboto Slab"/>
                  <a:sym typeface="Roboto Slab"/>
                </a:rPr>
                <a:t>UET</a:t>
              </a:r>
              <a:endParaRPr b="0" i="0" sz="1280" u="none" cap="none" strike="noStrike">
                <a:solidFill>
                  <a:srgbClr val="1C4587"/>
                </a:solidFill>
                <a:latin typeface="Roboto Slab"/>
                <a:ea typeface="Roboto Slab"/>
                <a:cs typeface="Roboto Slab"/>
                <a:sym typeface="Roboto Slab"/>
              </a:endParaRPr>
            </a:p>
          </p:txBody>
        </p:sp>
        <p:sp>
          <p:nvSpPr>
            <p:cNvPr id="309" name="Google Shape;309;g385527fd5d9_0_761"/>
            <p:cNvSpPr/>
            <p:nvPr/>
          </p:nvSpPr>
          <p:spPr>
            <a:xfrm>
              <a:off x="4572000" y="990325"/>
              <a:ext cx="4572000" cy="87600"/>
            </a:xfrm>
            <a:prstGeom prst="rect">
              <a:avLst/>
            </a:prstGeom>
            <a:solidFill>
              <a:srgbClr val="FF0000"/>
            </a:solidFill>
            <a:ln cap="flat" cmpd="sng" w="15250">
              <a:solidFill>
                <a:srgbClr val="FF0000"/>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310" name="Google Shape;310;g385527fd5d9_0_761"/>
            <p:cNvSpPr txBox="1"/>
            <p:nvPr/>
          </p:nvSpPr>
          <p:spPr>
            <a:xfrm>
              <a:off x="2375578" y="58450"/>
              <a:ext cx="1468500" cy="269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880"/>
                <a:buFont typeface="Arial"/>
                <a:buNone/>
              </a:pPr>
              <a:r>
                <a:rPr b="0" i="1" lang="en-US" sz="880" u="none" cap="none" strike="noStrike">
                  <a:solidFill>
                    <a:srgbClr val="1C4587"/>
                  </a:solidFill>
                  <a:latin typeface="Roboto"/>
                  <a:ea typeface="Roboto"/>
                  <a:cs typeface="Roboto"/>
                  <a:sym typeface="Roboto"/>
                </a:rPr>
                <a:t>Since 2004</a:t>
              </a:r>
              <a:endParaRPr b="0" i="1" sz="880" u="none" cap="none" strike="noStrike">
                <a:solidFill>
                  <a:srgbClr val="1C4587"/>
                </a:solidFill>
                <a:latin typeface="Roboto"/>
                <a:ea typeface="Roboto"/>
                <a:cs typeface="Roboto"/>
                <a:sym typeface="Roboto"/>
              </a:endParaRPr>
            </a:p>
          </p:txBody>
        </p:sp>
        <p:sp>
          <p:nvSpPr>
            <p:cNvPr id="311" name="Google Shape;311;g385527fd5d9_0_761"/>
            <p:cNvSpPr txBox="1"/>
            <p:nvPr/>
          </p:nvSpPr>
          <p:spPr>
            <a:xfrm>
              <a:off x="1827678" y="543925"/>
              <a:ext cx="2779500" cy="446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40"/>
                <a:buFont typeface="Arial"/>
                <a:buNone/>
              </a:pPr>
              <a:r>
                <a:rPr b="1" lang="en-US" sz="1440">
                  <a:solidFill>
                    <a:srgbClr val="1C4587"/>
                  </a:solidFill>
                  <a:latin typeface="Roboto Slab"/>
                  <a:ea typeface="Roboto Slab"/>
                  <a:cs typeface="Roboto Slab"/>
                  <a:sym typeface="Roboto Slab"/>
                </a:rPr>
                <a:t>TRƯỜNG </a:t>
              </a:r>
              <a:r>
                <a:rPr b="1" i="0" lang="en-US" sz="1440" u="none" cap="none" strike="noStrike">
                  <a:solidFill>
                    <a:srgbClr val="1C4587"/>
                  </a:solidFill>
                  <a:latin typeface="Roboto Slab"/>
                  <a:ea typeface="Roboto Slab"/>
                  <a:cs typeface="Roboto Slab"/>
                  <a:sym typeface="Roboto Slab"/>
                </a:rPr>
                <a:t>ĐẠI HỌC CÔNG NGHỆ, ĐHQGHN</a:t>
              </a:r>
              <a:endParaRPr b="1" i="0" sz="144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80"/>
                <a:buFont typeface="Arial"/>
                <a:buNone/>
              </a:pPr>
              <a:r>
                <a:rPr b="0" i="0" lang="en-US" sz="1280" u="none" cap="none" strike="noStrike">
                  <a:solidFill>
                    <a:srgbClr val="1C4587"/>
                  </a:solidFill>
                  <a:latin typeface="Roboto Slab"/>
                  <a:ea typeface="Roboto Slab"/>
                  <a:cs typeface="Roboto Slab"/>
                  <a:sym typeface="Roboto Slab"/>
                </a:rPr>
                <a:t>VNU-University of Engineering and Technology</a:t>
              </a:r>
              <a:endParaRPr b="0" i="0" sz="1280" u="none" cap="none" strike="noStrike">
                <a:solidFill>
                  <a:srgbClr val="1C4587"/>
                </a:solidFill>
                <a:latin typeface="Roboto Slab"/>
                <a:ea typeface="Roboto Slab"/>
                <a:cs typeface="Roboto Slab"/>
                <a:sym typeface="Roboto Slab"/>
              </a:endParaRPr>
            </a:p>
          </p:txBody>
        </p:sp>
        <p:pic>
          <p:nvPicPr>
            <p:cNvPr id="312" name="Google Shape;312;g385527fd5d9_0_761"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313" name="Google Shape;313;g385527fd5d9_0_761"/>
            <p:cNvSpPr txBox="1"/>
            <p:nvPr/>
          </p:nvSpPr>
          <p:spPr>
            <a:xfrm>
              <a:off x="4976100" y="233475"/>
              <a:ext cx="3113100" cy="609600"/>
            </a:xfrm>
            <a:prstGeom prst="rect">
              <a:avLst/>
            </a:prstGeom>
            <a:noFill/>
            <a:ln>
              <a:noFill/>
            </a:ln>
          </p:spPr>
          <p:txBody>
            <a:bodyPr anchorCtr="0" anchor="t" bIns="146275" lIns="146275" spcFirstLastPara="1" rIns="146275" wrap="square" tIns="146275">
              <a:spAutoFit/>
            </a:bodyPr>
            <a:lstStyle/>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ĐẢNG CỘNG SẢN VIỆT NAM</a:t>
              </a:r>
              <a:endParaRPr b="1" sz="192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VĂN PHÒNG TRUNG ƯƠNG ĐẢNG</a:t>
              </a:r>
              <a:endParaRPr b="1" sz="1920">
                <a:solidFill>
                  <a:srgbClr val="FF0000"/>
                </a:solidFill>
                <a:latin typeface="Roboto Slab"/>
                <a:ea typeface="Roboto Slab"/>
                <a:cs typeface="Roboto Slab"/>
                <a:sym typeface="Roboto Slab"/>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85527fd5d9_0_825"/>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Canva AI: Trợ lý thiết kế đồ họa thông minh</a:t>
            </a:r>
            <a:endParaRPr b="1" sz="3600">
              <a:solidFill>
                <a:srgbClr val="0000AA"/>
              </a:solidFill>
              <a:latin typeface="Roboto Slab"/>
              <a:ea typeface="Roboto Slab"/>
              <a:cs typeface="Roboto Slab"/>
              <a:sym typeface="Roboto Slab"/>
            </a:endParaRPr>
          </a:p>
        </p:txBody>
      </p:sp>
      <p:sp>
        <p:nvSpPr>
          <p:cNvPr id="319" name="Google Shape;319;g385527fd5d9_0_825"/>
          <p:cNvSpPr/>
          <p:nvPr/>
        </p:nvSpPr>
        <p:spPr>
          <a:xfrm>
            <a:off x="670420" y="4483978"/>
            <a:ext cx="6408000" cy="1730700"/>
          </a:xfrm>
          <a:prstGeom prst="roundRect">
            <a:avLst>
              <a:gd fmla="val 11795" name="adj"/>
            </a:avLst>
          </a:prstGeom>
          <a:solidFill>
            <a:srgbClr val="FFFFFF"/>
          </a:solidFill>
          <a:ln cap="flat" cmpd="sng" w="30475">
            <a:solidFill>
              <a:srgbClr val="FF70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320" name="Google Shape;320;g385527fd5d9_0_825"/>
          <p:cNvSpPr/>
          <p:nvPr/>
        </p:nvSpPr>
        <p:spPr>
          <a:xfrm>
            <a:off x="670420" y="4599743"/>
            <a:ext cx="132900" cy="1559400"/>
          </a:xfrm>
          <a:prstGeom prst="roundRect">
            <a:avLst>
              <a:gd fmla="val 167442" name="adj"/>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321" name="Google Shape;321;g385527fd5d9_0_825"/>
          <p:cNvSpPr/>
          <p:nvPr/>
        </p:nvSpPr>
        <p:spPr>
          <a:xfrm>
            <a:off x="1055128" y="4677907"/>
            <a:ext cx="5771400" cy="122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600"/>
              <a:buFont typeface="Arial"/>
              <a:buNone/>
            </a:pPr>
            <a:r>
              <a:rPr b="1" i="0" lang="en-US" sz="2600" u="none" cap="none" strike="noStrike">
                <a:solidFill>
                  <a:schemeClr val="dk1"/>
                </a:solidFill>
                <a:latin typeface="Roboto Slab"/>
                <a:ea typeface="Roboto Slab"/>
                <a:cs typeface="Roboto Slab"/>
                <a:sym typeface="Roboto Slab"/>
              </a:rPr>
              <a:t>Tạo ảnh/poster (áp phích) tự động </a:t>
            </a:r>
            <a:endParaRPr b="0" i="0" sz="1400" u="none" cap="none" strike="noStrike">
              <a:solidFill>
                <a:srgbClr val="000000"/>
              </a:solidFill>
              <a:latin typeface="Arial"/>
              <a:ea typeface="Arial"/>
              <a:cs typeface="Arial"/>
              <a:sym typeface="Arial"/>
            </a:endParaRPr>
          </a:p>
          <a:p>
            <a:pPr indent="0" lvl="0" marL="0" marR="0" rtl="0" algn="l">
              <a:lnSpc>
                <a:spcPct val="125000"/>
              </a:lnSpc>
              <a:spcBef>
                <a:spcPts val="0"/>
              </a:spcBef>
              <a:spcAft>
                <a:spcPts val="0"/>
              </a:spcAft>
              <a:buClr>
                <a:srgbClr val="000000"/>
              </a:buClr>
              <a:buSzPts val="2200"/>
              <a:buFont typeface="Arial"/>
              <a:buNone/>
            </a:pPr>
            <a:r>
              <a:rPr b="0" i="0" lang="en-US" sz="2200" u="none" cap="none" strike="noStrike">
                <a:solidFill>
                  <a:schemeClr val="dk1"/>
                </a:solidFill>
                <a:latin typeface="Roboto Slab"/>
                <a:ea typeface="Roboto Slab"/>
                <a:cs typeface="Roboto Slab"/>
                <a:sym typeface="Roboto Slab"/>
              </a:rPr>
              <a:t>Biến ý tưởng thành hình ảnh minh họa độc đáo chỉ bằng một câu mô tả.</a:t>
            </a:r>
            <a:endParaRPr b="0" i="0" sz="2200" u="none" cap="none" strike="noStrike">
              <a:solidFill>
                <a:schemeClr val="dk1"/>
              </a:solidFill>
              <a:latin typeface="Roboto Slab"/>
              <a:ea typeface="Roboto Slab"/>
              <a:cs typeface="Roboto Slab"/>
              <a:sym typeface="Roboto Slab"/>
            </a:endParaRPr>
          </a:p>
        </p:txBody>
      </p:sp>
      <p:sp>
        <p:nvSpPr>
          <p:cNvPr id="322" name="Google Shape;322;g385527fd5d9_0_825"/>
          <p:cNvSpPr/>
          <p:nvPr/>
        </p:nvSpPr>
        <p:spPr>
          <a:xfrm>
            <a:off x="7620253" y="4483978"/>
            <a:ext cx="6408000" cy="1730700"/>
          </a:xfrm>
          <a:prstGeom prst="roundRect">
            <a:avLst>
              <a:gd fmla="val 11795" name="adj"/>
            </a:avLst>
          </a:prstGeom>
          <a:solidFill>
            <a:srgbClr val="FFFFFF"/>
          </a:solidFill>
          <a:ln cap="flat" cmpd="sng" w="30475">
            <a:solidFill>
              <a:srgbClr val="FF70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323" name="Google Shape;323;g385527fd5d9_0_825"/>
          <p:cNvSpPr/>
          <p:nvPr/>
        </p:nvSpPr>
        <p:spPr>
          <a:xfrm>
            <a:off x="7620253" y="4555671"/>
            <a:ext cx="129900" cy="1566300"/>
          </a:xfrm>
          <a:prstGeom prst="roundRect">
            <a:avLst>
              <a:gd fmla="val 167442" name="adj"/>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324" name="Google Shape;324;g385527fd5d9_0_825"/>
          <p:cNvSpPr/>
          <p:nvPr/>
        </p:nvSpPr>
        <p:spPr>
          <a:xfrm>
            <a:off x="7999452" y="4655400"/>
            <a:ext cx="5504400" cy="1365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1" i="0" lang="en-US" sz="2600" u="none" cap="none" strike="noStrike">
                <a:solidFill>
                  <a:schemeClr val="dk1"/>
                </a:solidFill>
                <a:latin typeface="Roboto Slab"/>
                <a:ea typeface="Roboto Slab"/>
                <a:cs typeface="Roboto Slab"/>
                <a:sym typeface="Roboto Slab"/>
              </a:rPr>
              <a:t>Tạo bản trình chiếu tự động</a:t>
            </a:r>
            <a:endParaRPr b="0" i="0" sz="1400" u="none" cap="none" strike="noStrike">
              <a:solidFill>
                <a:srgbClr val="000000"/>
              </a:solidFill>
              <a:latin typeface="Arial"/>
              <a:ea typeface="Arial"/>
              <a:cs typeface="Arial"/>
              <a:sym typeface="Arial"/>
            </a:endParaRPr>
          </a:p>
          <a:p>
            <a:pPr indent="0" lvl="0" marL="0" marR="0" rtl="0" algn="l">
              <a:lnSpc>
                <a:spcPct val="125000"/>
              </a:lnSpc>
              <a:spcBef>
                <a:spcPts val="0"/>
              </a:spcBef>
              <a:spcAft>
                <a:spcPts val="0"/>
              </a:spcAft>
              <a:buClr>
                <a:srgbClr val="000000"/>
              </a:buClr>
              <a:buSzPts val="2200"/>
              <a:buFont typeface="Arial"/>
              <a:buNone/>
            </a:pPr>
            <a:r>
              <a:rPr b="0" i="0" lang="en-US" sz="2200" u="none" cap="none" strike="noStrike">
                <a:solidFill>
                  <a:schemeClr val="dk1"/>
                </a:solidFill>
                <a:latin typeface="Roboto Slab"/>
                <a:ea typeface="Roboto Slab"/>
                <a:cs typeface="Roboto Slab"/>
                <a:sym typeface="Roboto Slab"/>
              </a:rPr>
              <a:t>Hỗ trợ thiết kế và tạo slide tự động từ mô tả văn bản.</a:t>
            </a:r>
            <a:endParaRPr b="0" i="0" sz="1400" u="none" cap="none" strike="noStrike">
              <a:solidFill>
                <a:srgbClr val="000000"/>
              </a:solidFill>
              <a:latin typeface="Arial"/>
              <a:ea typeface="Arial"/>
              <a:cs typeface="Arial"/>
              <a:sym typeface="Arial"/>
            </a:endParaRPr>
          </a:p>
        </p:txBody>
      </p:sp>
      <p:sp>
        <p:nvSpPr>
          <p:cNvPr id="325" name="Google Shape;325;g385527fd5d9_0_825"/>
          <p:cNvSpPr/>
          <p:nvPr/>
        </p:nvSpPr>
        <p:spPr>
          <a:xfrm>
            <a:off x="638274" y="1603750"/>
            <a:ext cx="13338000" cy="28803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000000"/>
              </a:buClr>
              <a:buSzPts val="2800"/>
              <a:buFont typeface="Arial"/>
              <a:buNone/>
            </a:pPr>
            <a:r>
              <a:rPr b="1" i="0" lang="en-US" sz="2800" u="none" cap="none" strike="noStrike">
                <a:solidFill>
                  <a:schemeClr val="dk1"/>
                </a:solidFill>
                <a:latin typeface="Roboto Slab"/>
                <a:ea typeface="Roboto Slab"/>
                <a:cs typeface="Roboto Slab"/>
                <a:sym typeface="Roboto Slab"/>
              </a:rPr>
              <a:t>Canva AI</a:t>
            </a:r>
            <a:r>
              <a:rPr b="0" i="0" lang="en-US" sz="2800" u="none" cap="none" strike="noStrike">
                <a:solidFill>
                  <a:schemeClr val="dk1"/>
                </a:solidFill>
                <a:latin typeface="Roboto Slab"/>
                <a:ea typeface="Roboto Slab"/>
                <a:cs typeface="Roboto Slab"/>
                <a:sym typeface="Roboto Slab"/>
              </a:rPr>
              <a:t> là nền tảng thiết kế đồ họa thông minh, giúp tạo ra các ấn phẩm đẹp mắt một cách nhanh chóng. </a:t>
            </a:r>
            <a:endParaRPr b="0" i="0" sz="2800" u="none" cap="none" strike="noStrike">
              <a:solidFill>
                <a:schemeClr val="dk1"/>
              </a:solidFill>
              <a:latin typeface="Roboto Slab"/>
              <a:ea typeface="Roboto Slab"/>
              <a:cs typeface="Roboto Slab"/>
              <a:sym typeface="Roboto Slab"/>
            </a:endParaRPr>
          </a:p>
          <a:p>
            <a:pPr indent="0" lvl="0" marL="0" marR="0" rtl="0" algn="l">
              <a:lnSpc>
                <a:spcPct val="162857"/>
              </a:lnSpc>
              <a:spcBef>
                <a:spcPts val="0"/>
              </a:spcBef>
              <a:spcAft>
                <a:spcPts val="0"/>
              </a:spcAft>
              <a:buClr>
                <a:srgbClr val="000000"/>
              </a:buClr>
              <a:buSzPts val="2800"/>
              <a:buFont typeface="Arial"/>
              <a:buNone/>
            </a:pPr>
            <a:r>
              <a:t/>
            </a:r>
            <a:endParaRPr b="0" i="0" sz="2800" u="none" cap="none" strike="noStrike">
              <a:solidFill>
                <a:schemeClr val="dk1"/>
              </a:solidFill>
              <a:latin typeface="Roboto Slab"/>
              <a:ea typeface="Roboto Slab"/>
              <a:cs typeface="Roboto Slab"/>
              <a:sym typeface="Roboto Slab"/>
            </a:endParaRPr>
          </a:p>
          <a:p>
            <a:pPr indent="0" lvl="0" marL="0" marR="0" rtl="0" algn="l">
              <a:lnSpc>
                <a:spcPct val="162857"/>
              </a:lnSpc>
              <a:spcBef>
                <a:spcPts val="0"/>
              </a:spcBef>
              <a:spcAft>
                <a:spcPts val="0"/>
              </a:spcAft>
              <a:buClr>
                <a:srgbClr val="000000"/>
              </a:buClr>
              <a:buSzPts val="2800"/>
              <a:buFont typeface="Arial"/>
              <a:buNone/>
            </a:pPr>
            <a:r>
              <a:rPr b="1" i="0" lang="en-US" sz="2800" u="none" cap="none" strike="noStrike">
                <a:solidFill>
                  <a:schemeClr val="dk1"/>
                </a:solidFill>
                <a:latin typeface="Roboto Slab"/>
                <a:ea typeface="Roboto Slab"/>
                <a:cs typeface="Roboto Slab"/>
                <a:sym typeface="Roboto Slab"/>
              </a:rPr>
              <a:t>Các chức năng phổ biến:</a:t>
            </a:r>
            <a:endParaRPr b="1" i="0" sz="1400" u="none" cap="none" strike="noStrike">
              <a:solidFill>
                <a:srgbClr val="000000"/>
              </a:solidFill>
              <a:latin typeface="Arial"/>
              <a:ea typeface="Arial"/>
              <a:cs typeface="Arial"/>
              <a:sym typeface="Arial"/>
            </a:endParaRPr>
          </a:p>
        </p:txBody>
      </p:sp>
      <p:sp>
        <p:nvSpPr>
          <p:cNvPr id="326" name="Google Shape;326;g385527fd5d9_0_825"/>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385527fd5d9_0_825"/>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28" name="Google Shape;328;g385527fd5d9_0_825"/>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329" name="Google Shape;329;g385527fd5d9_0_825"/>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85527fd5d9_0_871"/>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Canva AI: Tự động tạo poster từ mô tả</a:t>
            </a:r>
            <a:endParaRPr b="1" sz="3600">
              <a:solidFill>
                <a:srgbClr val="0000AA"/>
              </a:solidFill>
              <a:latin typeface="Roboto Slab"/>
              <a:ea typeface="Roboto Slab"/>
              <a:cs typeface="Roboto Slab"/>
              <a:sym typeface="Roboto Slab"/>
            </a:endParaRPr>
          </a:p>
        </p:txBody>
      </p:sp>
      <p:sp>
        <p:nvSpPr>
          <p:cNvPr id="335" name="Google Shape;335;g385527fd5d9_0_871"/>
          <p:cNvSpPr/>
          <p:nvPr/>
        </p:nvSpPr>
        <p:spPr>
          <a:xfrm>
            <a:off x="666413" y="1558200"/>
            <a:ext cx="13632900" cy="1997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2600"/>
              <a:buFont typeface="Arial"/>
              <a:buNone/>
            </a:pPr>
            <a:r>
              <a:rPr b="1" i="0" lang="en-US" sz="2600" u="none" cap="none" strike="noStrike">
                <a:solidFill>
                  <a:schemeClr val="dk1"/>
                </a:solidFill>
                <a:latin typeface="Roboto Slab"/>
                <a:ea typeface="Roboto Slab"/>
                <a:cs typeface="Roboto Slab"/>
                <a:sym typeface="Roboto Slab"/>
              </a:rPr>
              <a:t>Mô tả:</a:t>
            </a:r>
            <a:r>
              <a:rPr b="0" i="0" lang="en-US" sz="2600" u="none" cap="none" strike="noStrike">
                <a:solidFill>
                  <a:schemeClr val="dk1"/>
                </a:solidFill>
                <a:latin typeface="Roboto Slab"/>
                <a:ea typeface="Roboto Slab"/>
                <a:cs typeface="Roboto Slab"/>
                <a:sym typeface="Roboto Slab"/>
              </a:rPr>
              <a:t> Cần có poster (áp phích) cho các sự kiện, chiến dịch tuyên truyền nhưng không có chuyên viên thiết kế hoặc không có nhiều thời gian.</a:t>
            </a:r>
            <a:endParaRPr b="0" i="0" sz="2600" u="none" cap="none" strike="noStrike">
              <a:solidFill>
                <a:srgbClr val="000000"/>
              </a:solidFill>
              <a:latin typeface="Arial"/>
              <a:ea typeface="Arial"/>
              <a:cs typeface="Arial"/>
              <a:sym typeface="Arial"/>
            </a:endParaRPr>
          </a:p>
          <a:p>
            <a:pPr indent="0" lvl="0" marL="0" marR="0" rtl="0" algn="l">
              <a:lnSpc>
                <a:spcPct val="162857"/>
              </a:lnSpc>
              <a:spcBef>
                <a:spcPts val="0"/>
              </a:spcBef>
              <a:spcAft>
                <a:spcPts val="0"/>
              </a:spcAft>
              <a:buClr>
                <a:srgbClr val="000000"/>
              </a:buClr>
              <a:buSzPts val="2600"/>
              <a:buFont typeface="Arial"/>
              <a:buNone/>
            </a:pPr>
            <a:r>
              <a:rPr b="1" i="0" lang="en-US" sz="2600" u="none" cap="none" strike="noStrike">
                <a:solidFill>
                  <a:schemeClr val="dk1"/>
                </a:solidFill>
                <a:latin typeface="Roboto Slab"/>
                <a:ea typeface="Roboto Slab"/>
                <a:cs typeface="Roboto Slab"/>
                <a:sym typeface="Roboto Slab"/>
              </a:rPr>
              <a:t>Quy trình 3 bước với Canva AI:</a:t>
            </a:r>
            <a:endParaRPr b="0" i="0" sz="2600" u="none" cap="none" strike="noStrike">
              <a:solidFill>
                <a:schemeClr val="dk1"/>
              </a:solidFill>
              <a:latin typeface="Roboto Slab"/>
              <a:ea typeface="Roboto Slab"/>
              <a:cs typeface="Roboto Slab"/>
              <a:sym typeface="Roboto Slab"/>
            </a:endParaRPr>
          </a:p>
          <a:p>
            <a:pPr indent="-206375" lvl="0" marL="342900" marR="0" rtl="0" algn="l">
              <a:lnSpc>
                <a:spcPct val="162857"/>
              </a:lnSpc>
              <a:spcBef>
                <a:spcPts val="0"/>
              </a:spcBef>
              <a:spcAft>
                <a:spcPts val="0"/>
              </a:spcAft>
              <a:buClr>
                <a:srgbClr val="55575A"/>
              </a:buClr>
              <a:buSzPts val="2150"/>
              <a:buFont typeface="Manrope"/>
              <a:buNone/>
            </a:pPr>
            <a:r>
              <a:t/>
            </a:r>
            <a:endParaRPr b="0" i="0" sz="2800" u="none" cap="none" strike="noStrike">
              <a:solidFill>
                <a:schemeClr val="dk1"/>
              </a:solidFill>
              <a:latin typeface="Calibri"/>
              <a:ea typeface="Calibri"/>
              <a:cs typeface="Calibri"/>
              <a:sym typeface="Calibri"/>
            </a:endParaRPr>
          </a:p>
        </p:txBody>
      </p:sp>
      <p:sp>
        <p:nvSpPr>
          <p:cNvPr id="336" name="Google Shape;336;g385527fd5d9_0_871"/>
          <p:cNvSpPr/>
          <p:nvPr/>
        </p:nvSpPr>
        <p:spPr>
          <a:xfrm>
            <a:off x="793789" y="3817055"/>
            <a:ext cx="411572" cy="37463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Inter Light"/>
              <a:buNone/>
            </a:pPr>
            <a:r>
              <a:rPr b="0" i="0" lang="en-US" sz="2000" u="none" cap="none" strike="noStrike">
                <a:solidFill>
                  <a:schemeClr val="dk1"/>
                </a:solidFill>
                <a:latin typeface="Roboto Slab"/>
                <a:ea typeface="Roboto Slab"/>
                <a:cs typeface="Roboto Slab"/>
                <a:sym typeface="Roboto Slab"/>
              </a:rPr>
              <a:t>01</a:t>
            </a:r>
            <a:endParaRPr b="0" i="0" sz="2000" u="none" cap="none" strike="noStrike">
              <a:solidFill>
                <a:schemeClr val="dk1"/>
              </a:solidFill>
              <a:latin typeface="Roboto Slab"/>
              <a:ea typeface="Roboto Slab"/>
              <a:cs typeface="Roboto Slab"/>
              <a:sym typeface="Roboto Slab"/>
            </a:endParaRPr>
          </a:p>
        </p:txBody>
      </p:sp>
      <p:sp>
        <p:nvSpPr>
          <p:cNvPr id="337" name="Google Shape;337;g385527fd5d9_0_871"/>
          <p:cNvSpPr/>
          <p:nvPr/>
        </p:nvSpPr>
        <p:spPr>
          <a:xfrm>
            <a:off x="793790" y="4264700"/>
            <a:ext cx="4196400" cy="306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g385527fd5d9_0_871"/>
          <p:cNvSpPr/>
          <p:nvPr/>
        </p:nvSpPr>
        <p:spPr>
          <a:xfrm>
            <a:off x="793800" y="4439001"/>
            <a:ext cx="2835300" cy="3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0" i="0" lang="en-US" sz="2600" u="none" cap="none" strike="noStrike">
                <a:solidFill>
                  <a:schemeClr val="dk1"/>
                </a:solidFill>
                <a:latin typeface="Roboto Slab"/>
                <a:ea typeface="Roboto Slab"/>
                <a:cs typeface="Roboto Slab"/>
                <a:sym typeface="Roboto Slab"/>
              </a:rPr>
              <a:t>Nhập câu lệnh:</a:t>
            </a:r>
            <a:endParaRPr b="0" i="0" sz="2600" u="none" cap="none" strike="noStrike">
              <a:solidFill>
                <a:schemeClr val="dk1"/>
              </a:solidFill>
              <a:latin typeface="Roboto Slab"/>
              <a:ea typeface="Roboto Slab"/>
              <a:cs typeface="Roboto Slab"/>
              <a:sym typeface="Roboto Slab"/>
            </a:endParaRPr>
          </a:p>
        </p:txBody>
      </p:sp>
      <p:sp>
        <p:nvSpPr>
          <p:cNvPr id="339" name="Google Shape;339;g385527fd5d9_0_871"/>
          <p:cNvSpPr/>
          <p:nvPr/>
        </p:nvSpPr>
        <p:spPr>
          <a:xfrm>
            <a:off x="793800" y="4929425"/>
            <a:ext cx="4113900" cy="1948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Manrope"/>
              <a:buNone/>
            </a:pPr>
            <a:r>
              <a:rPr b="0" i="0" lang="en-US" sz="2100" u="none" cap="none" strike="noStrike">
                <a:solidFill>
                  <a:schemeClr val="dk1"/>
                </a:solidFill>
                <a:latin typeface="Roboto Slab"/>
                <a:ea typeface="Roboto Slab"/>
                <a:cs typeface="Roboto Slab"/>
                <a:sym typeface="Roboto Slab"/>
              </a:rPr>
              <a:t>Vào trang AI Poster Generator, gõ câu lệnh và yêu cầu sinh poster.</a:t>
            </a:r>
            <a:endParaRPr b="0" i="0" sz="2100" u="none" cap="none" strike="noStrike">
              <a:solidFill>
                <a:schemeClr val="dk1"/>
              </a:solidFill>
              <a:latin typeface="Roboto Slab"/>
              <a:ea typeface="Roboto Slab"/>
              <a:cs typeface="Roboto Slab"/>
              <a:sym typeface="Roboto Slab"/>
            </a:endParaRPr>
          </a:p>
        </p:txBody>
      </p:sp>
      <p:sp>
        <p:nvSpPr>
          <p:cNvPr id="340" name="Google Shape;340;g385527fd5d9_0_871"/>
          <p:cNvSpPr/>
          <p:nvPr/>
        </p:nvSpPr>
        <p:spPr>
          <a:xfrm>
            <a:off x="5216940" y="3817050"/>
            <a:ext cx="4116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Inter Light"/>
              <a:buNone/>
            </a:pPr>
            <a:r>
              <a:rPr b="0" i="0" lang="en-US" sz="2000" u="none" cap="none" strike="noStrike">
                <a:solidFill>
                  <a:schemeClr val="dk1"/>
                </a:solidFill>
                <a:latin typeface="Roboto Slab"/>
                <a:ea typeface="Roboto Slab"/>
                <a:cs typeface="Roboto Slab"/>
                <a:sym typeface="Roboto Slab"/>
              </a:rPr>
              <a:t>02</a:t>
            </a:r>
            <a:endParaRPr b="0" i="0" sz="2000" u="none" cap="none" strike="noStrike">
              <a:solidFill>
                <a:schemeClr val="dk1"/>
              </a:solidFill>
              <a:latin typeface="Roboto Slab"/>
              <a:ea typeface="Roboto Slab"/>
              <a:cs typeface="Roboto Slab"/>
              <a:sym typeface="Roboto Slab"/>
            </a:endParaRPr>
          </a:p>
        </p:txBody>
      </p:sp>
      <p:sp>
        <p:nvSpPr>
          <p:cNvPr id="341" name="Google Shape;341;g385527fd5d9_0_871"/>
          <p:cNvSpPr/>
          <p:nvPr/>
        </p:nvSpPr>
        <p:spPr>
          <a:xfrm>
            <a:off x="5216962" y="4264700"/>
            <a:ext cx="4196400" cy="306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g385527fd5d9_0_871"/>
          <p:cNvSpPr/>
          <p:nvPr/>
        </p:nvSpPr>
        <p:spPr>
          <a:xfrm>
            <a:off x="5216962" y="4439007"/>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0" i="0" lang="en-US" sz="2600" u="none" cap="none" strike="noStrike">
                <a:solidFill>
                  <a:schemeClr val="dk1"/>
                </a:solidFill>
                <a:latin typeface="Roboto Slab"/>
                <a:ea typeface="Roboto Slab"/>
                <a:cs typeface="Roboto Slab"/>
                <a:sym typeface="Roboto Slab"/>
              </a:rPr>
              <a:t>Chọn mẫu:</a:t>
            </a:r>
            <a:endParaRPr b="0" i="0" sz="2600" u="none" cap="none" strike="noStrike">
              <a:solidFill>
                <a:schemeClr val="dk1"/>
              </a:solidFill>
              <a:latin typeface="Roboto Slab"/>
              <a:ea typeface="Roboto Slab"/>
              <a:cs typeface="Roboto Slab"/>
              <a:sym typeface="Roboto Slab"/>
            </a:endParaRPr>
          </a:p>
        </p:txBody>
      </p:sp>
      <p:sp>
        <p:nvSpPr>
          <p:cNvPr id="343" name="Google Shape;343;g385527fd5d9_0_871"/>
          <p:cNvSpPr/>
          <p:nvPr/>
        </p:nvSpPr>
        <p:spPr>
          <a:xfrm>
            <a:off x="5216950" y="4929424"/>
            <a:ext cx="4196400" cy="1603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Manrope"/>
              <a:buNone/>
            </a:pPr>
            <a:r>
              <a:rPr b="0" i="0" lang="en-US" sz="2100" u="none" cap="none" strike="noStrike">
                <a:solidFill>
                  <a:schemeClr val="dk1"/>
                </a:solidFill>
                <a:latin typeface="Roboto Slab"/>
                <a:ea typeface="Roboto Slab"/>
                <a:cs typeface="Roboto Slab"/>
                <a:sym typeface="Roboto Slab"/>
              </a:rPr>
              <a:t>Canva AI sẽ sinh ra hàng chục mẫu thiết kế phù hợp để người dùng lựa chọn.</a:t>
            </a:r>
            <a:endParaRPr b="0" i="0" sz="2100" u="none" cap="none" strike="noStrike">
              <a:solidFill>
                <a:schemeClr val="dk1"/>
              </a:solidFill>
              <a:latin typeface="Roboto Slab"/>
              <a:ea typeface="Roboto Slab"/>
              <a:cs typeface="Roboto Slab"/>
              <a:sym typeface="Roboto Slab"/>
            </a:endParaRPr>
          </a:p>
        </p:txBody>
      </p:sp>
      <p:sp>
        <p:nvSpPr>
          <p:cNvPr id="344" name="Google Shape;344;g385527fd5d9_0_871"/>
          <p:cNvSpPr/>
          <p:nvPr/>
        </p:nvSpPr>
        <p:spPr>
          <a:xfrm>
            <a:off x="9640119" y="3817050"/>
            <a:ext cx="411600" cy="283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Inter Light"/>
              <a:buNone/>
            </a:pPr>
            <a:r>
              <a:rPr b="0" i="0" lang="en-US" sz="2000" u="none" cap="none" strike="noStrike">
                <a:solidFill>
                  <a:schemeClr val="dk1"/>
                </a:solidFill>
                <a:latin typeface="Roboto Slab"/>
                <a:ea typeface="Roboto Slab"/>
                <a:cs typeface="Roboto Slab"/>
                <a:sym typeface="Roboto Slab"/>
              </a:rPr>
              <a:t>03</a:t>
            </a:r>
            <a:endParaRPr b="0" i="0" sz="2000" u="none" cap="none" strike="noStrike">
              <a:solidFill>
                <a:schemeClr val="dk1"/>
              </a:solidFill>
              <a:latin typeface="Roboto Slab"/>
              <a:ea typeface="Roboto Slab"/>
              <a:cs typeface="Roboto Slab"/>
              <a:sym typeface="Roboto Slab"/>
            </a:endParaRPr>
          </a:p>
        </p:txBody>
      </p:sp>
      <p:sp>
        <p:nvSpPr>
          <p:cNvPr id="345" name="Google Shape;345;g385527fd5d9_0_871"/>
          <p:cNvSpPr/>
          <p:nvPr/>
        </p:nvSpPr>
        <p:spPr>
          <a:xfrm>
            <a:off x="9640133" y="4264700"/>
            <a:ext cx="4196400" cy="306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g385527fd5d9_0_871"/>
          <p:cNvSpPr/>
          <p:nvPr/>
        </p:nvSpPr>
        <p:spPr>
          <a:xfrm>
            <a:off x="9640133" y="4439007"/>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0" i="0" lang="en-US" sz="2600" u="none" cap="none" strike="noStrike">
                <a:solidFill>
                  <a:schemeClr val="dk1"/>
                </a:solidFill>
                <a:latin typeface="Roboto Slab"/>
                <a:ea typeface="Roboto Slab"/>
                <a:cs typeface="Roboto Slab"/>
                <a:sym typeface="Roboto Slab"/>
              </a:rPr>
              <a:t>Chỉnh sửa:</a:t>
            </a:r>
            <a:endParaRPr b="0" i="0" sz="2600" u="none" cap="none" strike="noStrike">
              <a:solidFill>
                <a:schemeClr val="dk1"/>
              </a:solidFill>
              <a:latin typeface="Roboto Slab"/>
              <a:ea typeface="Roboto Slab"/>
              <a:cs typeface="Roboto Slab"/>
              <a:sym typeface="Roboto Slab"/>
            </a:endParaRPr>
          </a:p>
        </p:txBody>
      </p:sp>
      <p:sp>
        <p:nvSpPr>
          <p:cNvPr id="347" name="Google Shape;347;g385527fd5d9_0_871"/>
          <p:cNvSpPr/>
          <p:nvPr/>
        </p:nvSpPr>
        <p:spPr>
          <a:xfrm>
            <a:off x="9640133" y="4929426"/>
            <a:ext cx="4196400" cy="160394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1750"/>
              <a:buFont typeface="Manrope"/>
              <a:buNone/>
            </a:pPr>
            <a:r>
              <a:rPr b="0" i="0" lang="en-US" sz="2100" u="none" cap="none" strike="noStrike">
                <a:solidFill>
                  <a:schemeClr val="dk1"/>
                </a:solidFill>
                <a:latin typeface="Roboto Slab"/>
                <a:ea typeface="Roboto Slab"/>
                <a:cs typeface="Roboto Slab"/>
                <a:sym typeface="Roboto Slab"/>
              </a:rPr>
              <a:t>Chỉnh sửa nội dung chữ/ảnh trực tiếp trên ứng dụng tự động/thủ công theo yêu cầu.</a:t>
            </a:r>
            <a:endParaRPr b="0" i="0" sz="2100" u="none" cap="none" strike="noStrike">
              <a:solidFill>
                <a:schemeClr val="dk1"/>
              </a:solidFill>
              <a:latin typeface="Roboto Slab"/>
              <a:ea typeface="Roboto Slab"/>
              <a:cs typeface="Roboto Slab"/>
              <a:sym typeface="Roboto Slab"/>
            </a:endParaRPr>
          </a:p>
        </p:txBody>
      </p:sp>
      <p:sp>
        <p:nvSpPr>
          <p:cNvPr id="348" name="Google Shape;348;g385527fd5d9_0_871"/>
          <p:cNvSpPr/>
          <p:nvPr/>
        </p:nvSpPr>
        <p:spPr>
          <a:xfrm>
            <a:off x="793789" y="7040893"/>
            <a:ext cx="13042744" cy="354300"/>
          </a:xfrm>
          <a:prstGeom prst="rightArrow">
            <a:avLst>
              <a:gd fmla="val 50000" name="adj1"/>
              <a:gd fmla="val 99712" name="adj2"/>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g385527fd5d9_0_871"/>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385527fd5d9_0_871"/>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51" name="Google Shape;351;g385527fd5d9_0_871"/>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352" name="Google Shape;352;g385527fd5d9_0_871"/>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
          <p:cNvPicPr preferRelativeResize="0"/>
          <p:nvPr/>
        </p:nvPicPr>
        <p:blipFill rotWithShape="1">
          <a:blip r:embed="rId3">
            <a:alphaModFix/>
          </a:blip>
          <a:srcRect b="0" l="0" r="0" t="0"/>
          <a:stretch/>
        </p:blipFill>
        <p:spPr>
          <a:xfrm>
            <a:off x="5470375" y="1812998"/>
            <a:ext cx="9160026" cy="5373652"/>
          </a:xfrm>
          <a:prstGeom prst="rect">
            <a:avLst/>
          </a:prstGeom>
          <a:noFill/>
          <a:ln>
            <a:noFill/>
          </a:ln>
        </p:spPr>
      </p:pic>
      <p:pic>
        <p:nvPicPr>
          <p:cNvPr id="358" name="Google Shape;358;p6"/>
          <p:cNvPicPr preferRelativeResize="0"/>
          <p:nvPr/>
        </p:nvPicPr>
        <p:blipFill rotWithShape="1">
          <a:blip r:embed="rId4">
            <a:alphaModFix/>
          </a:blip>
          <a:srcRect b="0" l="0" r="0" t="0"/>
          <a:stretch/>
        </p:blipFill>
        <p:spPr>
          <a:xfrm>
            <a:off x="194000" y="182598"/>
            <a:ext cx="5059999" cy="4150278"/>
          </a:xfrm>
          <a:prstGeom prst="rect">
            <a:avLst/>
          </a:prstGeom>
          <a:noFill/>
          <a:ln cap="flat" cmpd="sng" w="15875">
            <a:solidFill>
              <a:schemeClr val="accent1"/>
            </a:solidFill>
            <a:prstDash val="solid"/>
            <a:round/>
            <a:headEnd len="sm" w="sm" type="none"/>
            <a:tailEnd len="sm" w="sm" type="none"/>
          </a:ln>
        </p:spPr>
      </p:pic>
      <p:sp>
        <p:nvSpPr>
          <p:cNvPr id="359" name="Google Shape;359;p6"/>
          <p:cNvSpPr/>
          <p:nvPr/>
        </p:nvSpPr>
        <p:spPr>
          <a:xfrm>
            <a:off x="177449" y="3886509"/>
            <a:ext cx="5093100" cy="5109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360" name="Google Shape;360;p6"/>
          <p:cNvSpPr/>
          <p:nvPr/>
        </p:nvSpPr>
        <p:spPr>
          <a:xfrm>
            <a:off x="6053175" y="2923750"/>
            <a:ext cx="3302100" cy="33642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61" name="Google Shape;361;p6"/>
          <p:cNvSpPr txBox="1"/>
          <p:nvPr/>
        </p:nvSpPr>
        <p:spPr>
          <a:xfrm>
            <a:off x="5918078" y="751146"/>
            <a:ext cx="38651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Roboto Slab"/>
                <a:ea typeface="Roboto Slab"/>
                <a:cs typeface="Roboto Slab"/>
                <a:sym typeface="Roboto Slab"/>
              </a:rPr>
              <a:t>Danh sách poster được tạo ra</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7567350" y="1235675"/>
            <a:ext cx="283200" cy="1574100"/>
          </a:xfrm>
          <a:prstGeom prst="downArrow">
            <a:avLst>
              <a:gd fmla="val 50000" name="adj1"/>
              <a:gd fmla="val 96937" name="adj2"/>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3" name="Google Shape;363;p6"/>
          <p:cNvSpPr txBox="1"/>
          <p:nvPr/>
        </p:nvSpPr>
        <p:spPr>
          <a:xfrm>
            <a:off x="110575" y="4744600"/>
            <a:ext cx="5359800" cy="2801400"/>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rgbClr val="000000"/>
              </a:buClr>
              <a:buSzPts val="2000"/>
              <a:buFont typeface="Arial"/>
              <a:buNone/>
            </a:pPr>
            <a:r>
              <a:rPr b="1" i="0" lang="en-US" sz="2000" u="none" cap="none" strike="noStrike">
                <a:solidFill>
                  <a:srgbClr val="000000"/>
                </a:solidFill>
                <a:latin typeface="Roboto Slab"/>
                <a:ea typeface="Roboto Slab"/>
                <a:cs typeface="Roboto Slab"/>
                <a:sym typeface="Roboto Slab"/>
              </a:rPr>
              <a:t>Câu lệnh</a:t>
            </a:r>
            <a:r>
              <a:rPr b="0" i="0" lang="en-US" sz="2000" u="none" cap="none" strike="noStrike">
                <a:solidFill>
                  <a:srgbClr val="000000"/>
                </a:solidFill>
                <a:latin typeface="Roboto Slab"/>
                <a:ea typeface="Roboto Slab"/>
                <a:cs typeface="Roboto Slab"/>
                <a:sym typeface="Roboto Slab"/>
              </a:rPr>
              <a:t>: “Poster dọc A2 giới thiệu “Nông sản Việt Nam”: mẹt tre đầy gạo, cà phê, hạt điều, tiêu, thanh long, xoài, vải, dừa; nền ruộng bậc thang, sông Mekong, họa tiết tươi vui; màu đỏ, vàng, xanh lúa; phong cách bán thực, ánh sáng ấm, in độ nét CMYK 300DPI.”</a:t>
            </a:r>
            <a:endParaRPr b="0" i="0" sz="1400" u="none" cap="none" strike="noStrike">
              <a:solidFill>
                <a:srgbClr val="000000"/>
              </a:solidFill>
              <a:latin typeface="Roboto Slab"/>
              <a:ea typeface="Roboto Slab"/>
              <a:cs typeface="Roboto Slab"/>
              <a:sym typeface="Roboto Slab"/>
            </a:endParaRPr>
          </a:p>
        </p:txBody>
      </p:sp>
      <p:sp>
        <p:nvSpPr>
          <p:cNvPr id="364" name="Google Shape;364;p6"/>
          <p:cNvSpPr/>
          <p:nvPr/>
        </p:nvSpPr>
        <p:spPr>
          <a:xfrm>
            <a:off x="4738501" y="1348447"/>
            <a:ext cx="1475421" cy="661870"/>
          </a:xfrm>
          <a:prstGeom prst="curvedDownArrow">
            <a:avLst>
              <a:gd fmla="val 25000" name="adj1"/>
              <a:gd fmla="val 50000" name="adj2"/>
              <a:gd fmla="val 25000"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5" name="Google Shape;365;p6"/>
          <p:cNvSpPr txBox="1"/>
          <p:nvPr/>
        </p:nvSpPr>
        <p:spPr>
          <a:xfrm>
            <a:off x="5672325" y="135213"/>
            <a:ext cx="88440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rgbClr val="0000AA"/>
                </a:solidFill>
                <a:latin typeface="Roboto Slab"/>
                <a:ea typeface="Roboto Slab"/>
                <a:cs typeface="Roboto Slab"/>
                <a:sym typeface="Roboto Slab"/>
              </a:rPr>
              <a:t>Ví dụ minh hoạ: Tạo poster từ mô tả với Canva AI (1/2)</a:t>
            </a:r>
            <a:endParaRPr b="1" i="0" sz="3200" u="none" cap="none" strike="noStrike">
              <a:solidFill>
                <a:srgbClr val="0000AA"/>
              </a:solidFill>
              <a:latin typeface="Roboto Slab"/>
              <a:ea typeface="Roboto Slab"/>
              <a:cs typeface="Roboto Slab"/>
              <a:sym typeface="Roboto Slab"/>
            </a:endParaRPr>
          </a:p>
        </p:txBody>
      </p:sp>
      <p:sp>
        <p:nvSpPr>
          <p:cNvPr id="366" name="Google Shape;366;p6"/>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68" name="Google Shape;368;p6"/>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369" name="Google Shape;369;p6"/>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g385527fd5d9_0_910"/>
          <p:cNvPicPr preferRelativeResize="0"/>
          <p:nvPr/>
        </p:nvPicPr>
        <p:blipFill rotWithShape="1">
          <a:blip r:embed="rId3">
            <a:alphaModFix/>
          </a:blip>
          <a:srcRect b="0" l="0" r="0" t="0"/>
          <a:stretch/>
        </p:blipFill>
        <p:spPr>
          <a:xfrm>
            <a:off x="1292772" y="965123"/>
            <a:ext cx="11977157" cy="6863400"/>
          </a:xfrm>
          <a:prstGeom prst="rect">
            <a:avLst/>
          </a:prstGeom>
          <a:noFill/>
          <a:ln>
            <a:noFill/>
          </a:ln>
        </p:spPr>
      </p:pic>
      <p:sp>
        <p:nvSpPr>
          <p:cNvPr id="375" name="Google Shape;375;g385527fd5d9_0_910"/>
          <p:cNvSpPr txBox="1"/>
          <p:nvPr>
            <p:ph type="title"/>
          </p:nvPr>
        </p:nvSpPr>
        <p:spPr>
          <a:xfrm>
            <a:off x="537425" y="113600"/>
            <a:ext cx="123402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Tạo poster từ mô tả với Canva AI (2/2)</a:t>
            </a:r>
            <a:endParaRPr b="1" sz="3600">
              <a:solidFill>
                <a:srgbClr val="0000AA"/>
              </a:solidFill>
              <a:latin typeface="Roboto Slab"/>
              <a:ea typeface="Roboto Slab"/>
              <a:cs typeface="Roboto Slab"/>
              <a:sym typeface="Roboto Slab"/>
            </a:endParaRPr>
          </a:p>
        </p:txBody>
      </p:sp>
      <p:sp>
        <p:nvSpPr>
          <p:cNvPr id="376" name="Google Shape;376;g385527fd5d9_0_910"/>
          <p:cNvSpPr txBox="1"/>
          <p:nvPr/>
        </p:nvSpPr>
        <p:spPr>
          <a:xfrm>
            <a:off x="1984294" y="3366824"/>
            <a:ext cx="27162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70C0"/>
                </a:solidFill>
                <a:latin typeface="Roboto Slab"/>
                <a:ea typeface="Roboto Slab"/>
                <a:cs typeface="Roboto Slab"/>
                <a:sym typeface="Roboto Slab"/>
              </a:rPr>
              <a:t>Chỉnh sửa poster trực tiếp trên Canva AI</a:t>
            </a:r>
            <a:endParaRPr b="1" i="0" sz="2600" u="none" cap="none" strike="noStrike">
              <a:solidFill>
                <a:srgbClr val="0070C0"/>
              </a:solidFill>
              <a:latin typeface="Arial"/>
              <a:ea typeface="Arial"/>
              <a:cs typeface="Arial"/>
              <a:sym typeface="Arial"/>
            </a:endParaRPr>
          </a:p>
        </p:txBody>
      </p:sp>
      <p:sp>
        <p:nvSpPr>
          <p:cNvPr id="377" name="Google Shape;377;g385527fd5d9_0_910"/>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385527fd5d9_0_910"/>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79" name="Google Shape;379;g385527fd5d9_0_910"/>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380" name="Google Shape;380;g385527fd5d9_0_910"/>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85527fd5d9_0_125"/>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a:solidFill>
                  <a:srgbClr val="0000AA"/>
                </a:solidFill>
                <a:latin typeface="Roboto Slab"/>
                <a:ea typeface="Roboto Slab"/>
                <a:cs typeface="Roboto Slab"/>
                <a:sym typeface="Roboto Slab"/>
              </a:rPr>
              <a:t>Nội dung</a:t>
            </a:r>
            <a:endParaRPr b="1">
              <a:solidFill>
                <a:srgbClr val="0000AA"/>
              </a:solidFill>
              <a:latin typeface="Roboto Slab"/>
              <a:ea typeface="Roboto Slab"/>
              <a:cs typeface="Roboto Slab"/>
              <a:sym typeface="Roboto Slab"/>
            </a:endParaRPr>
          </a:p>
        </p:txBody>
      </p:sp>
      <p:sp>
        <p:nvSpPr>
          <p:cNvPr id="118" name="Google Shape;118;g385527fd5d9_0_125"/>
          <p:cNvSpPr txBox="1"/>
          <p:nvPr>
            <p:ph idx="1" type="body"/>
          </p:nvPr>
        </p:nvSpPr>
        <p:spPr>
          <a:xfrm>
            <a:off x="498720" y="1524520"/>
            <a:ext cx="13632900" cy="5973600"/>
          </a:xfrm>
          <a:prstGeom prst="rect">
            <a:avLst/>
          </a:prstGeom>
          <a:noFill/>
          <a:ln>
            <a:noFill/>
          </a:ln>
        </p:spPr>
        <p:txBody>
          <a:bodyPr anchorCtr="0" anchor="t" bIns="146275" lIns="146275" spcFirstLastPara="1" rIns="146275" wrap="square" tIns="146275">
            <a:noAutofit/>
          </a:bodyPr>
          <a:lstStyle/>
          <a:p>
            <a:pPr indent="-393700" lvl="0" marL="457200" rtl="0" algn="l">
              <a:lnSpc>
                <a:spcPct val="150000"/>
              </a:lnSpc>
              <a:spcBef>
                <a:spcPts val="0"/>
              </a:spcBef>
              <a:spcAft>
                <a:spcPts val="0"/>
              </a:spcAft>
              <a:buClr>
                <a:schemeClr val="dk1"/>
              </a:buClr>
              <a:buSzPts val="2600"/>
              <a:buFont typeface="Roboto Slab"/>
              <a:buAutoNum type="arabicPeriod"/>
            </a:pPr>
            <a:r>
              <a:rPr b="1" lang="en-US" sz="2600">
                <a:solidFill>
                  <a:schemeClr val="dk1"/>
                </a:solidFill>
                <a:latin typeface="Roboto Slab"/>
                <a:ea typeface="Roboto Slab"/>
                <a:cs typeface="Roboto Slab"/>
                <a:sym typeface="Roboto Slab"/>
              </a:rPr>
              <a:t>Giới thiệu Notion AI và các chức năng chính</a:t>
            </a:r>
            <a:endParaRPr b="1" sz="2600">
              <a:solidFill>
                <a:schemeClr val="dk1"/>
              </a:solidFill>
              <a:latin typeface="Roboto Slab"/>
              <a:ea typeface="Roboto Slab"/>
              <a:cs typeface="Roboto Slab"/>
              <a:sym typeface="Roboto Slab"/>
            </a:endParaRPr>
          </a:p>
          <a:p>
            <a:pPr indent="-565150" lvl="1" marL="857250" rtl="0" algn="l">
              <a:lnSpc>
                <a:spcPct val="150000"/>
              </a:lnSpc>
              <a:spcBef>
                <a:spcPts val="0"/>
              </a:spcBef>
              <a:spcAft>
                <a:spcPts val="0"/>
              </a:spcAft>
              <a:buClr>
                <a:schemeClr val="dk1"/>
              </a:buClr>
              <a:buSzPts val="2600"/>
              <a:buFont typeface="Noto Sans Symbols"/>
              <a:buChar char="❖"/>
            </a:pPr>
            <a:r>
              <a:rPr lang="en-US" sz="2600">
                <a:solidFill>
                  <a:schemeClr val="dk1"/>
                </a:solidFill>
                <a:latin typeface="Roboto Slab"/>
                <a:ea typeface="Roboto Slab"/>
                <a:cs typeface="Roboto Slab"/>
                <a:sym typeface="Roboto Slab"/>
              </a:rPr>
              <a:t>Hỗ trợ tự động hóa lập kế hoạch và quản lý công việc (dự án)</a:t>
            </a:r>
            <a:endParaRPr sz="2600">
              <a:solidFill>
                <a:schemeClr val="dk1"/>
              </a:solidFill>
              <a:latin typeface="Roboto Slab"/>
              <a:ea typeface="Roboto Slab"/>
              <a:cs typeface="Roboto Slab"/>
              <a:sym typeface="Roboto Slab"/>
            </a:endParaRPr>
          </a:p>
          <a:p>
            <a:pPr indent="-565150" lvl="1" marL="857250" rtl="0" algn="l">
              <a:lnSpc>
                <a:spcPct val="150000"/>
              </a:lnSpc>
              <a:spcBef>
                <a:spcPts val="0"/>
              </a:spcBef>
              <a:spcAft>
                <a:spcPts val="0"/>
              </a:spcAft>
              <a:buClr>
                <a:schemeClr val="dk1"/>
              </a:buClr>
              <a:buSzPts val="2600"/>
              <a:buFont typeface="Noto Sans Symbols"/>
              <a:buChar char="❖"/>
            </a:pPr>
            <a:r>
              <a:rPr lang="en-US" sz="2600">
                <a:solidFill>
                  <a:schemeClr val="dk1"/>
                </a:solidFill>
                <a:latin typeface="Roboto Slab"/>
                <a:ea typeface="Roboto Slab"/>
                <a:cs typeface="Roboto Slab"/>
                <a:sym typeface="Roboto Slab"/>
              </a:rPr>
              <a:t>Trợ lý cuộc họp thông minh</a:t>
            </a:r>
            <a:endParaRPr sz="2600">
              <a:solidFill>
                <a:schemeClr val="dk1"/>
              </a:solidFill>
              <a:latin typeface="Roboto Slab"/>
              <a:ea typeface="Roboto Slab"/>
              <a:cs typeface="Roboto Slab"/>
              <a:sym typeface="Roboto Slab"/>
            </a:endParaRPr>
          </a:p>
          <a:p>
            <a:pPr indent="-565150" lvl="1" marL="857250" rtl="0" algn="l">
              <a:lnSpc>
                <a:spcPct val="150000"/>
              </a:lnSpc>
              <a:spcBef>
                <a:spcPts val="0"/>
              </a:spcBef>
              <a:spcAft>
                <a:spcPts val="0"/>
              </a:spcAft>
              <a:buClr>
                <a:schemeClr val="dk1"/>
              </a:buClr>
              <a:buSzPts val="2600"/>
              <a:buFont typeface="Noto Sans Symbols"/>
              <a:buChar char="❖"/>
            </a:pPr>
            <a:r>
              <a:rPr lang="en-US" sz="2600">
                <a:solidFill>
                  <a:schemeClr val="dk1"/>
                </a:solidFill>
                <a:latin typeface="Roboto Slab"/>
                <a:ea typeface="Roboto Slab"/>
                <a:cs typeface="Roboto Slab"/>
                <a:sym typeface="Roboto Slab"/>
              </a:rPr>
              <a:t>Tìm kiếm và tổng hợp thông tin nội bộ nhanh chóng</a:t>
            </a:r>
            <a:endParaRPr sz="2600">
              <a:solidFill>
                <a:schemeClr val="dk1"/>
              </a:solidFill>
              <a:latin typeface="Roboto Slab"/>
              <a:ea typeface="Roboto Slab"/>
              <a:cs typeface="Roboto Slab"/>
              <a:sym typeface="Roboto Slab"/>
            </a:endParaRPr>
          </a:p>
          <a:p>
            <a:pPr indent="-393700" lvl="0" marL="457200" marR="0" rtl="0" algn="l">
              <a:lnSpc>
                <a:spcPct val="150000"/>
              </a:lnSpc>
              <a:spcBef>
                <a:spcPts val="0"/>
              </a:spcBef>
              <a:spcAft>
                <a:spcPts val="0"/>
              </a:spcAft>
              <a:buClr>
                <a:schemeClr val="dk1"/>
              </a:buClr>
              <a:buSzPts val="2600"/>
              <a:buFont typeface="Roboto Slab"/>
              <a:buAutoNum type="arabicPeriod"/>
            </a:pPr>
            <a:r>
              <a:rPr b="1" lang="en-US" sz="2600">
                <a:solidFill>
                  <a:schemeClr val="dk1"/>
                </a:solidFill>
                <a:latin typeface="Roboto Slab"/>
                <a:ea typeface="Roboto Slab"/>
                <a:cs typeface="Roboto Slab"/>
                <a:sym typeface="Roboto Slab"/>
              </a:rPr>
              <a:t>Giới thiệu Canva AI và các chức năng chính</a:t>
            </a:r>
            <a:endParaRPr b="1" sz="2600">
              <a:solidFill>
                <a:schemeClr val="dk1"/>
              </a:solidFill>
              <a:latin typeface="Roboto Slab"/>
              <a:ea typeface="Roboto Slab"/>
              <a:cs typeface="Roboto Slab"/>
              <a:sym typeface="Roboto Slab"/>
            </a:endParaRPr>
          </a:p>
          <a:p>
            <a:pPr indent="-565150" lvl="1" marL="857250" rtl="0" algn="l">
              <a:lnSpc>
                <a:spcPct val="150000"/>
              </a:lnSpc>
              <a:spcBef>
                <a:spcPts val="0"/>
              </a:spcBef>
              <a:spcAft>
                <a:spcPts val="0"/>
              </a:spcAft>
              <a:buClr>
                <a:schemeClr val="dk1"/>
              </a:buClr>
              <a:buSzPts val="2600"/>
              <a:buFont typeface="Noto Sans Symbols"/>
              <a:buChar char="❖"/>
            </a:pPr>
            <a:r>
              <a:rPr lang="en-US" sz="2600">
                <a:solidFill>
                  <a:schemeClr val="dk1"/>
                </a:solidFill>
                <a:latin typeface="Roboto Slab"/>
                <a:ea typeface="Roboto Slab"/>
                <a:cs typeface="Roboto Slab"/>
                <a:sym typeface="Roboto Slab"/>
              </a:rPr>
              <a:t>Hỗ trợ tự động thiết kế và tạo ảnh/poster</a:t>
            </a:r>
            <a:endParaRPr sz="2600">
              <a:solidFill>
                <a:schemeClr val="dk1"/>
              </a:solidFill>
              <a:latin typeface="Roboto Slab"/>
              <a:ea typeface="Roboto Slab"/>
              <a:cs typeface="Roboto Slab"/>
              <a:sym typeface="Roboto Slab"/>
            </a:endParaRPr>
          </a:p>
          <a:p>
            <a:pPr indent="-565150" lvl="1" marL="857250" rtl="0" algn="l">
              <a:lnSpc>
                <a:spcPct val="150000"/>
              </a:lnSpc>
              <a:spcBef>
                <a:spcPts val="0"/>
              </a:spcBef>
              <a:spcAft>
                <a:spcPts val="0"/>
              </a:spcAft>
              <a:buClr>
                <a:schemeClr val="dk1"/>
              </a:buClr>
              <a:buSzPts val="2600"/>
              <a:buFont typeface="Noto Sans Symbols"/>
              <a:buChar char="❖"/>
            </a:pPr>
            <a:r>
              <a:rPr lang="en-US" sz="2600">
                <a:solidFill>
                  <a:schemeClr val="dk1"/>
                </a:solidFill>
                <a:latin typeface="Roboto Slab"/>
                <a:ea typeface="Roboto Slab"/>
                <a:cs typeface="Roboto Slab"/>
                <a:sym typeface="Roboto Slab"/>
              </a:rPr>
              <a:t>Hỗ trợ tự động thiết kế và tạo bản trình chiếu (slides)</a:t>
            </a:r>
            <a:endParaRPr/>
          </a:p>
          <a:p>
            <a:pPr indent="-393700" lvl="0" marL="457200" marR="0" rtl="0" algn="l">
              <a:lnSpc>
                <a:spcPct val="150000"/>
              </a:lnSpc>
              <a:spcBef>
                <a:spcPts val="0"/>
              </a:spcBef>
              <a:spcAft>
                <a:spcPts val="0"/>
              </a:spcAft>
              <a:buClr>
                <a:schemeClr val="dk1"/>
              </a:buClr>
              <a:buSzPts val="2600"/>
              <a:buFont typeface="Roboto Slab"/>
              <a:buAutoNum type="arabicPeriod"/>
            </a:pPr>
            <a:r>
              <a:rPr b="1" lang="en-US" sz="2600">
                <a:solidFill>
                  <a:schemeClr val="dk1"/>
                </a:solidFill>
                <a:latin typeface="Roboto Slab"/>
                <a:ea typeface="Roboto Slab"/>
                <a:cs typeface="Roboto Slab"/>
                <a:sym typeface="Roboto Slab"/>
              </a:rPr>
              <a:t>Tổng kết</a:t>
            </a:r>
            <a:endParaRPr b="1" sz="2600">
              <a:solidFill>
                <a:schemeClr val="dk1"/>
              </a:solidFill>
              <a:latin typeface="Roboto Slab"/>
              <a:ea typeface="Roboto Slab"/>
              <a:cs typeface="Roboto Slab"/>
              <a:sym typeface="Roboto Slab"/>
            </a:endParaRPr>
          </a:p>
        </p:txBody>
      </p:sp>
      <p:sp>
        <p:nvSpPr>
          <p:cNvPr id="119" name="Google Shape;119;g385527fd5d9_0_125"/>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385527fd5d9_0_125"/>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21" name="Google Shape;121;g385527fd5d9_0_125"/>
          <p:cNvSpPr txBox="1"/>
          <p:nvPr/>
        </p:nvSpPr>
        <p:spPr>
          <a:xfrm>
            <a:off x="7811301" y="7795082"/>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122" name="Google Shape;122;g385527fd5d9_0_125"/>
          <p:cNvSpPr txBox="1"/>
          <p:nvPr/>
        </p:nvSpPr>
        <p:spPr>
          <a:xfrm>
            <a:off x="210400" y="7802720"/>
            <a:ext cx="5786746" cy="510851"/>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85527fd5d9_0_953"/>
          <p:cNvSpPr txBox="1"/>
          <p:nvPr>
            <p:ph type="title"/>
          </p:nvPr>
        </p:nvSpPr>
        <p:spPr>
          <a:xfrm>
            <a:off x="498724" y="358675"/>
            <a:ext cx="112905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Canva AI - Tạo bản trình chiếu từ mô tả</a:t>
            </a:r>
            <a:endParaRPr b="1" sz="3600">
              <a:solidFill>
                <a:srgbClr val="0000AA"/>
              </a:solidFill>
              <a:latin typeface="Roboto Slab"/>
              <a:ea typeface="Roboto Slab"/>
              <a:cs typeface="Roboto Slab"/>
              <a:sym typeface="Roboto Slab"/>
            </a:endParaRPr>
          </a:p>
        </p:txBody>
      </p:sp>
      <p:sp>
        <p:nvSpPr>
          <p:cNvPr id="386" name="Google Shape;386;g385527fd5d9_0_953"/>
          <p:cNvSpPr/>
          <p:nvPr/>
        </p:nvSpPr>
        <p:spPr>
          <a:xfrm>
            <a:off x="809090" y="3109164"/>
            <a:ext cx="13042800" cy="6804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5575A"/>
              </a:buClr>
              <a:buSzPts val="2350"/>
              <a:buFont typeface="Calibri"/>
              <a:buAutoNum type="arabicPeriod"/>
            </a:pPr>
            <a:r>
              <a:rPr b="0" i="0" lang="en-US" sz="2350" u="none" cap="none" strike="noStrike">
                <a:solidFill>
                  <a:schemeClr val="dk1"/>
                </a:solidFill>
                <a:latin typeface="Roboto Slab"/>
                <a:ea typeface="Roboto Slab"/>
                <a:cs typeface="Roboto Slab"/>
                <a:sym typeface="Roboto Slab"/>
              </a:rPr>
              <a:t>Mở giao diện chính của Canva AI.</a:t>
            </a:r>
            <a:endParaRPr b="0" i="0" sz="2350" u="none" cap="none" strike="noStrike">
              <a:solidFill>
                <a:schemeClr val="dk1"/>
              </a:solidFill>
              <a:latin typeface="Roboto Slab"/>
              <a:ea typeface="Roboto Slab"/>
              <a:cs typeface="Roboto Slab"/>
              <a:sym typeface="Roboto Slab"/>
            </a:endParaRPr>
          </a:p>
        </p:txBody>
      </p:sp>
      <p:sp>
        <p:nvSpPr>
          <p:cNvPr id="387" name="Google Shape;387;g385527fd5d9_0_953"/>
          <p:cNvSpPr/>
          <p:nvPr/>
        </p:nvSpPr>
        <p:spPr>
          <a:xfrm>
            <a:off x="793750" y="3733177"/>
            <a:ext cx="13042800" cy="5883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5575A"/>
              </a:buClr>
              <a:buSzPts val="2350"/>
              <a:buFont typeface="Calibri"/>
              <a:buAutoNum type="arabicPeriod" startAt="2"/>
            </a:pPr>
            <a:r>
              <a:rPr b="0" i="0" lang="en-US" sz="2350" u="none" cap="none" strike="noStrike">
                <a:solidFill>
                  <a:schemeClr val="dk1"/>
                </a:solidFill>
                <a:latin typeface="Roboto Slab"/>
                <a:ea typeface="Roboto Slab"/>
                <a:cs typeface="Roboto Slab"/>
                <a:sym typeface="Roboto Slab"/>
              </a:rPr>
              <a:t>Nhập câu lệnh:</a:t>
            </a:r>
            <a:endParaRPr b="0" i="0" sz="2350" u="none" cap="none" strike="noStrike">
              <a:solidFill>
                <a:schemeClr val="dk1"/>
              </a:solidFill>
              <a:latin typeface="Roboto Slab"/>
              <a:ea typeface="Roboto Slab"/>
              <a:cs typeface="Roboto Slab"/>
              <a:sym typeface="Roboto Slab"/>
            </a:endParaRPr>
          </a:p>
        </p:txBody>
      </p:sp>
      <p:sp>
        <p:nvSpPr>
          <p:cNvPr id="388" name="Google Shape;388;g385527fd5d9_0_953"/>
          <p:cNvSpPr/>
          <p:nvPr/>
        </p:nvSpPr>
        <p:spPr>
          <a:xfrm>
            <a:off x="1133950" y="4521830"/>
            <a:ext cx="12702600" cy="11744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5575A"/>
              </a:buClr>
              <a:buSzPts val="1750"/>
              <a:buFont typeface="Manrope"/>
              <a:buNone/>
            </a:pPr>
            <a:r>
              <a:rPr b="0" i="0" lang="en-US" sz="2350" u="none" cap="none" strike="noStrike">
                <a:solidFill>
                  <a:srgbClr val="55575A"/>
                </a:solidFill>
                <a:latin typeface="Roboto Slab"/>
                <a:ea typeface="Roboto Slab"/>
                <a:cs typeface="Roboto Slab"/>
                <a:sym typeface="Roboto Slab"/>
              </a:rPr>
              <a:t>"</a:t>
            </a:r>
            <a:r>
              <a:rPr b="0" i="1" lang="en-US" sz="2350" u="none" cap="none" strike="noStrike">
                <a:solidFill>
                  <a:schemeClr val="dk1"/>
                </a:solidFill>
                <a:latin typeface="Roboto Slab"/>
                <a:ea typeface="Roboto Slab"/>
                <a:cs typeface="Roboto Slab"/>
                <a:sym typeface="Roboto Slab"/>
              </a:rPr>
              <a:t>Tạo bài trình bày 8 slide giới thiệu đặc sản vùng miền Việt Nam: phở Hà Nội, cốm, bún bò Huế, cà phê Buôn Ma Thuột, nem chua Thanh Hóa, bánh xèo miền Tây, trái cây Nam Bộ; hình ảnh sinh động, màu sắc tươi sáng, hiện đại.</a:t>
            </a:r>
            <a:r>
              <a:rPr b="0" i="0" lang="en-US" sz="2350" u="none" cap="none" strike="noStrike">
                <a:solidFill>
                  <a:srgbClr val="55575A"/>
                </a:solidFill>
                <a:latin typeface="Roboto Slab"/>
                <a:ea typeface="Roboto Slab"/>
                <a:cs typeface="Roboto Slab"/>
                <a:sym typeface="Roboto Slab"/>
              </a:rPr>
              <a:t>“</a:t>
            </a:r>
            <a:endParaRPr b="0" i="0" sz="1400" u="none" cap="none" strike="noStrike">
              <a:solidFill>
                <a:srgbClr val="000000"/>
              </a:solidFill>
              <a:latin typeface="Arial"/>
              <a:ea typeface="Arial"/>
              <a:cs typeface="Arial"/>
              <a:sym typeface="Arial"/>
            </a:endParaRPr>
          </a:p>
        </p:txBody>
      </p:sp>
      <p:sp>
        <p:nvSpPr>
          <p:cNvPr id="389" name="Google Shape;389;g385527fd5d9_0_953"/>
          <p:cNvSpPr/>
          <p:nvPr/>
        </p:nvSpPr>
        <p:spPr>
          <a:xfrm>
            <a:off x="793790" y="4533037"/>
            <a:ext cx="30600" cy="12360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90" name="Google Shape;390;g385527fd5d9_0_953"/>
          <p:cNvSpPr/>
          <p:nvPr/>
        </p:nvSpPr>
        <p:spPr>
          <a:xfrm>
            <a:off x="793750" y="6031958"/>
            <a:ext cx="13042800" cy="1211906"/>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5575A"/>
              </a:buClr>
              <a:buSzPts val="2350"/>
              <a:buFont typeface="Calibri"/>
              <a:buAutoNum type="arabicPeriod" startAt="3"/>
            </a:pPr>
            <a:r>
              <a:rPr b="1" i="0" lang="en-US" sz="2350" u="none" cap="none" strike="noStrike">
                <a:solidFill>
                  <a:schemeClr val="dk1"/>
                </a:solidFill>
                <a:latin typeface="Roboto Slab"/>
                <a:ea typeface="Roboto Slab"/>
                <a:cs typeface="Roboto Slab"/>
                <a:sym typeface="Roboto Slab"/>
              </a:rPr>
              <a:t>Kết quả:</a:t>
            </a:r>
            <a:r>
              <a:rPr b="0" i="0" lang="en-US" sz="2350" u="none" cap="none" strike="noStrike">
                <a:solidFill>
                  <a:schemeClr val="dk1"/>
                </a:solidFill>
                <a:latin typeface="Roboto Slab"/>
                <a:ea typeface="Roboto Slab"/>
                <a:cs typeface="Roboto Slab"/>
                <a:sym typeface="Roboto Slab"/>
              </a:rPr>
              <a:t> Canva AI tạo ra một bản trình chiếu (bộ slides) hoàn chỉnh với cấu trúc, nội dung gợi ý và hình ảnh phù hợp. Người dùng có thể chỉnh sửa lại nội dung theo yêu cầu.</a:t>
            </a:r>
            <a:endParaRPr b="0" i="0" sz="2350" u="none" cap="none" strike="noStrike">
              <a:solidFill>
                <a:schemeClr val="dk1"/>
              </a:solidFill>
              <a:latin typeface="Roboto Slab"/>
              <a:ea typeface="Roboto Slab"/>
              <a:cs typeface="Roboto Slab"/>
              <a:sym typeface="Roboto Slab"/>
            </a:endParaRPr>
          </a:p>
        </p:txBody>
      </p:sp>
      <p:sp>
        <p:nvSpPr>
          <p:cNvPr id="391" name="Google Shape;391;g385527fd5d9_0_953"/>
          <p:cNvSpPr txBox="1"/>
          <p:nvPr>
            <p:ph idx="1" type="body"/>
          </p:nvPr>
        </p:nvSpPr>
        <p:spPr>
          <a:xfrm>
            <a:off x="498745" y="1270718"/>
            <a:ext cx="13632900" cy="1662600"/>
          </a:xfrm>
          <a:prstGeom prst="rect">
            <a:avLst/>
          </a:prstGeom>
          <a:noFill/>
          <a:ln>
            <a:noFill/>
          </a:ln>
        </p:spPr>
        <p:txBody>
          <a:bodyPr anchorCtr="0" anchor="t" bIns="146275" lIns="146275" spcFirstLastPara="1" rIns="146275" wrap="square" tIns="146275">
            <a:noAutofit/>
          </a:bodyPr>
          <a:lstStyle/>
          <a:p>
            <a:pPr indent="0" lvl="0" marL="190500" marR="0" rtl="0" algn="l">
              <a:lnSpc>
                <a:spcPct val="150000"/>
              </a:lnSpc>
              <a:spcBef>
                <a:spcPts val="0"/>
              </a:spcBef>
              <a:spcAft>
                <a:spcPts val="0"/>
              </a:spcAft>
              <a:buClr>
                <a:srgbClr val="000000"/>
              </a:buClr>
              <a:buSzPts val="2800"/>
              <a:buNone/>
            </a:pPr>
            <a:r>
              <a:rPr b="1" lang="en-US" sz="2600">
                <a:solidFill>
                  <a:srgbClr val="000000"/>
                </a:solidFill>
                <a:latin typeface="Roboto Slab"/>
                <a:ea typeface="Roboto Slab"/>
                <a:cs typeface="Roboto Slab"/>
                <a:sym typeface="Roboto Slab"/>
              </a:rPr>
              <a:t>K</a:t>
            </a:r>
            <a:r>
              <a:rPr b="1" i="0" lang="en-US" sz="2600" u="none" cap="none" strike="noStrike">
                <a:solidFill>
                  <a:srgbClr val="000000"/>
                </a:solidFill>
                <a:latin typeface="Roboto Slab"/>
                <a:ea typeface="Roboto Slab"/>
                <a:cs typeface="Roboto Slab"/>
                <a:sym typeface="Roboto Slab"/>
              </a:rPr>
              <a:t>ịch bản</a:t>
            </a:r>
            <a:r>
              <a:rPr b="0" i="0" lang="en-US" sz="2600" u="none" cap="none" strike="noStrike">
                <a:solidFill>
                  <a:srgbClr val="000000"/>
                </a:solidFill>
                <a:latin typeface="Roboto Slab"/>
                <a:ea typeface="Roboto Slab"/>
                <a:cs typeface="Roboto Slab"/>
                <a:sym typeface="Roboto Slab"/>
              </a:rPr>
              <a:t>: Cần chuẩn bị một bài trình bày </a:t>
            </a:r>
            <a:r>
              <a:rPr lang="en-US" sz="2600">
                <a:solidFill>
                  <a:srgbClr val="000000"/>
                </a:solidFill>
                <a:latin typeface="Roboto Slab"/>
                <a:ea typeface="Roboto Slab"/>
                <a:cs typeface="Roboto Slab"/>
                <a:sym typeface="Roboto Slab"/>
              </a:rPr>
              <a:t>giới thiệu một số đặc sản vùng miền Việt Nam</a:t>
            </a:r>
            <a:r>
              <a:rPr b="0" i="0" lang="en-US" sz="2600" u="none" cap="none" strike="noStrike">
                <a:solidFill>
                  <a:srgbClr val="000000"/>
                </a:solidFill>
                <a:latin typeface="Roboto Slab"/>
                <a:ea typeface="Roboto Slab"/>
                <a:cs typeface="Roboto Slab"/>
                <a:sym typeface="Roboto Slab"/>
              </a:rPr>
              <a:t>.</a:t>
            </a:r>
            <a:endParaRPr b="0" i="0" sz="2600" u="none" cap="none" strike="noStrike">
              <a:solidFill>
                <a:srgbClr val="000000"/>
              </a:solidFill>
              <a:latin typeface="Roboto Slab"/>
              <a:ea typeface="Roboto Slab"/>
              <a:cs typeface="Roboto Slab"/>
              <a:sym typeface="Roboto Slab"/>
            </a:endParaRPr>
          </a:p>
          <a:p>
            <a:pPr indent="0" lvl="0" marL="190500" rtl="0" algn="l">
              <a:lnSpc>
                <a:spcPct val="150000"/>
              </a:lnSpc>
              <a:spcBef>
                <a:spcPts val="0"/>
              </a:spcBef>
              <a:spcAft>
                <a:spcPts val="0"/>
              </a:spcAft>
              <a:buClr>
                <a:srgbClr val="000000"/>
              </a:buClr>
              <a:buSzPts val="2800"/>
              <a:buNone/>
            </a:pPr>
            <a:r>
              <a:rPr b="1" lang="en-US" sz="2600">
                <a:solidFill>
                  <a:srgbClr val="000000"/>
                </a:solidFill>
                <a:latin typeface="Roboto Slab"/>
                <a:ea typeface="Roboto Slab"/>
                <a:cs typeface="Roboto Slab"/>
                <a:sym typeface="Roboto Slab"/>
              </a:rPr>
              <a:t>Các bước thực hiện:</a:t>
            </a:r>
            <a:endParaRPr sz="2600">
              <a:solidFill>
                <a:schemeClr val="dk1"/>
              </a:solidFill>
              <a:latin typeface="Roboto Slab"/>
              <a:ea typeface="Roboto Slab"/>
              <a:cs typeface="Roboto Slab"/>
              <a:sym typeface="Roboto Slab"/>
            </a:endParaRPr>
          </a:p>
        </p:txBody>
      </p:sp>
      <p:sp>
        <p:nvSpPr>
          <p:cNvPr id="392" name="Google Shape;392;g385527fd5d9_0_953"/>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385527fd5d9_0_953"/>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394" name="Google Shape;394;g385527fd5d9_0_953"/>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395" name="Google Shape;395;g385527fd5d9_0_953"/>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8"/>
          <p:cNvPicPr preferRelativeResize="0"/>
          <p:nvPr/>
        </p:nvPicPr>
        <p:blipFill rotWithShape="1">
          <a:blip r:embed="rId3">
            <a:alphaModFix/>
          </a:blip>
          <a:srcRect b="0" l="0" r="0" t="0"/>
          <a:stretch/>
        </p:blipFill>
        <p:spPr>
          <a:xfrm>
            <a:off x="1062375" y="1194013"/>
            <a:ext cx="12622550" cy="6552288"/>
          </a:xfrm>
          <a:prstGeom prst="rect">
            <a:avLst/>
          </a:prstGeom>
          <a:noFill/>
          <a:ln>
            <a:noFill/>
          </a:ln>
        </p:spPr>
      </p:pic>
      <p:sp>
        <p:nvSpPr>
          <p:cNvPr id="401" name="Google Shape;401;p8"/>
          <p:cNvSpPr txBox="1"/>
          <p:nvPr>
            <p:ph type="title"/>
          </p:nvPr>
        </p:nvSpPr>
        <p:spPr>
          <a:xfrm>
            <a:off x="937625" y="247044"/>
            <a:ext cx="13057208"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200">
                <a:solidFill>
                  <a:srgbClr val="0000AA"/>
                </a:solidFill>
                <a:latin typeface="Roboto Slab"/>
                <a:ea typeface="Roboto Slab"/>
                <a:cs typeface="Roboto Slab"/>
                <a:sym typeface="Roboto Slab"/>
              </a:rPr>
              <a:t>Ví dụ minh hoạ: Tạo bản trình chiếu từ mô tả với Canva AI (1/2)</a:t>
            </a:r>
            <a:endParaRPr b="1" sz="3200">
              <a:solidFill>
                <a:srgbClr val="0000AA"/>
              </a:solidFill>
              <a:latin typeface="Roboto Slab"/>
              <a:ea typeface="Roboto Slab"/>
              <a:cs typeface="Roboto Slab"/>
              <a:sym typeface="Roboto Slab"/>
            </a:endParaRPr>
          </a:p>
        </p:txBody>
      </p:sp>
      <p:sp>
        <p:nvSpPr>
          <p:cNvPr id="402" name="Google Shape;402;p8"/>
          <p:cNvSpPr/>
          <p:nvPr/>
        </p:nvSpPr>
        <p:spPr>
          <a:xfrm>
            <a:off x="2685325" y="2019300"/>
            <a:ext cx="2707800" cy="16512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403" name="Google Shape;403;p8"/>
          <p:cNvSpPr/>
          <p:nvPr/>
        </p:nvSpPr>
        <p:spPr>
          <a:xfrm>
            <a:off x="7110900" y="2757375"/>
            <a:ext cx="5314500" cy="47130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404" name="Google Shape;404;p8"/>
          <p:cNvSpPr/>
          <p:nvPr/>
        </p:nvSpPr>
        <p:spPr>
          <a:xfrm>
            <a:off x="11327697" y="1199904"/>
            <a:ext cx="2361300" cy="6447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405" name="Google Shape;405;p8"/>
          <p:cNvSpPr txBox="1"/>
          <p:nvPr/>
        </p:nvSpPr>
        <p:spPr>
          <a:xfrm>
            <a:off x="3524675" y="3732038"/>
            <a:ext cx="1689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Roboto Slab"/>
                <a:ea typeface="Roboto Slab"/>
                <a:cs typeface="Roboto Slab"/>
                <a:sym typeface="Roboto Slab"/>
              </a:rPr>
              <a:t>Câu lệnh</a:t>
            </a:r>
            <a:endParaRPr b="0" i="0" sz="1400" u="none" cap="none" strike="noStrike">
              <a:solidFill>
                <a:srgbClr val="0070C0"/>
              </a:solidFill>
              <a:latin typeface="Arial"/>
              <a:ea typeface="Arial"/>
              <a:cs typeface="Arial"/>
              <a:sym typeface="Arial"/>
            </a:endParaRPr>
          </a:p>
        </p:txBody>
      </p:sp>
      <p:sp>
        <p:nvSpPr>
          <p:cNvPr id="406" name="Google Shape;406;p8"/>
          <p:cNvSpPr txBox="1"/>
          <p:nvPr/>
        </p:nvSpPr>
        <p:spPr>
          <a:xfrm>
            <a:off x="6019761" y="2239412"/>
            <a:ext cx="270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Roboto Slab"/>
                <a:ea typeface="Roboto Slab"/>
                <a:cs typeface="Roboto Slab"/>
                <a:sym typeface="Roboto Slab"/>
              </a:rPr>
              <a:t>Các Slide kết quả</a:t>
            </a:r>
            <a:endParaRPr b="0" i="0" sz="1400" u="none" cap="none" strike="noStrike">
              <a:solidFill>
                <a:srgbClr val="0070C0"/>
              </a:solidFill>
              <a:latin typeface="Arial"/>
              <a:ea typeface="Arial"/>
              <a:cs typeface="Arial"/>
              <a:sym typeface="Arial"/>
            </a:endParaRPr>
          </a:p>
        </p:txBody>
      </p:sp>
      <p:sp>
        <p:nvSpPr>
          <p:cNvPr id="407" name="Google Shape;407;p8"/>
          <p:cNvSpPr txBox="1"/>
          <p:nvPr/>
        </p:nvSpPr>
        <p:spPr>
          <a:xfrm>
            <a:off x="10742088" y="1932491"/>
            <a:ext cx="330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Roboto Slab"/>
                <a:ea typeface="Roboto Slab"/>
                <a:cs typeface="Roboto Slab"/>
                <a:sym typeface="Roboto Slab"/>
              </a:rPr>
              <a:t>Chức năng chỉnh sửa</a:t>
            </a:r>
            <a:endParaRPr b="0" i="0" sz="1400" u="none" cap="none" strike="noStrike">
              <a:solidFill>
                <a:srgbClr val="0070C0"/>
              </a:solidFill>
              <a:latin typeface="Arial"/>
              <a:ea typeface="Arial"/>
              <a:cs typeface="Arial"/>
              <a:sym typeface="Arial"/>
            </a:endParaRPr>
          </a:p>
        </p:txBody>
      </p:sp>
      <p:sp>
        <p:nvSpPr>
          <p:cNvPr id="408" name="Google Shape;408;p8"/>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10" name="Google Shape;410;p8"/>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11" name="Google Shape;411;p8"/>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9"/>
          <p:cNvPicPr preferRelativeResize="0"/>
          <p:nvPr/>
        </p:nvPicPr>
        <p:blipFill rotWithShape="1">
          <a:blip r:embed="rId3">
            <a:alphaModFix/>
          </a:blip>
          <a:srcRect b="0" l="0" r="0" t="0"/>
          <a:stretch/>
        </p:blipFill>
        <p:spPr>
          <a:xfrm>
            <a:off x="1224725" y="1193750"/>
            <a:ext cx="12489551" cy="6565025"/>
          </a:xfrm>
          <a:prstGeom prst="rect">
            <a:avLst/>
          </a:prstGeom>
          <a:noFill/>
          <a:ln>
            <a:noFill/>
          </a:ln>
        </p:spPr>
      </p:pic>
      <p:sp>
        <p:nvSpPr>
          <p:cNvPr id="417" name="Google Shape;417;p9"/>
          <p:cNvSpPr txBox="1"/>
          <p:nvPr>
            <p:ph type="title"/>
          </p:nvPr>
        </p:nvSpPr>
        <p:spPr>
          <a:xfrm>
            <a:off x="1005161" y="277550"/>
            <a:ext cx="13625239"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200">
                <a:solidFill>
                  <a:srgbClr val="0000AA"/>
                </a:solidFill>
                <a:latin typeface="Roboto Slab"/>
                <a:ea typeface="Roboto Slab"/>
                <a:cs typeface="Roboto Slab"/>
                <a:sym typeface="Roboto Slab"/>
              </a:rPr>
              <a:t>Ví dụ minh hoạ: Tạo bản trình chiếu từ mô tả với Canva AI (1/2)</a:t>
            </a:r>
            <a:endParaRPr b="1" sz="3200">
              <a:solidFill>
                <a:srgbClr val="0000AA"/>
              </a:solidFill>
              <a:latin typeface="Roboto Slab"/>
              <a:ea typeface="Roboto Slab"/>
              <a:cs typeface="Roboto Slab"/>
              <a:sym typeface="Roboto Slab"/>
            </a:endParaRPr>
          </a:p>
        </p:txBody>
      </p:sp>
      <p:sp>
        <p:nvSpPr>
          <p:cNvPr id="418" name="Google Shape;418;p9"/>
          <p:cNvSpPr txBox="1"/>
          <p:nvPr/>
        </p:nvSpPr>
        <p:spPr>
          <a:xfrm>
            <a:off x="2394225" y="3730925"/>
            <a:ext cx="19692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70C0"/>
                </a:solidFill>
                <a:latin typeface="Roboto Slab"/>
                <a:ea typeface="Roboto Slab"/>
                <a:cs typeface="Roboto Slab"/>
                <a:sym typeface="Roboto Slab"/>
              </a:rPr>
              <a:t>Chỉnh sửa </a:t>
            </a:r>
            <a:endParaRPr b="1" i="0" sz="2600" u="none" cap="none" strike="noStrike">
              <a:solidFill>
                <a:srgbClr val="0070C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70C0"/>
                </a:solidFill>
                <a:latin typeface="Roboto Slab"/>
                <a:ea typeface="Roboto Slab"/>
                <a:cs typeface="Roboto Slab"/>
                <a:sym typeface="Roboto Slab"/>
              </a:rPr>
              <a:t>nội dung trực tiếp</a:t>
            </a:r>
            <a:endParaRPr b="0" i="0" sz="2500" u="none" cap="none" strike="noStrike">
              <a:solidFill>
                <a:srgbClr val="980000"/>
              </a:solidFill>
              <a:latin typeface="Roboto Slab"/>
              <a:ea typeface="Roboto Slab"/>
              <a:cs typeface="Roboto Slab"/>
              <a:sym typeface="Roboto Slab"/>
            </a:endParaRPr>
          </a:p>
        </p:txBody>
      </p:sp>
      <p:sp>
        <p:nvSpPr>
          <p:cNvPr id="419" name="Google Shape;419;p9"/>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21" name="Google Shape;421;p9"/>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22" name="Google Shape;422;p9"/>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0"/>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So sánh Canva AI và PowerPoint</a:t>
            </a:r>
            <a:endParaRPr b="1" sz="3600">
              <a:solidFill>
                <a:srgbClr val="0000AA"/>
              </a:solidFill>
              <a:latin typeface="Roboto Slab"/>
              <a:ea typeface="Roboto Slab"/>
              <a:cs typeface="Roboto Slab"/>
              <a:sym typeface="Roboto Slab"/>
            </a:endParaRPr>
          </a:p>
        </p:txBody>
      </p:sp>
      <p:sp>
        <p:nvSpPr>
          <p:cNvPr id="428" name="Google Shape;428;p10"/>
          <p:cNvSpPr/>
          <p:nvPr/>
        </p:nvSpPr>
        <p:spPr>
          <a:xfrm>
            <a:off x="801410" y="1864029"/>
            <a:ext cx="13027500" cy="650400"/>
          </a:xfrm>
          <a:prstGeom prst="rect">
            <a:avLst/>
          </a:prstGeom>
          <a:solidFill>
            <a:srgbClr val="FFFFFF">
              <a:alpha val="2745"/>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aphicFrame>
        <p:nvGraphicFramePr>
          <p:cNvPr id="429" name="Google Shape;429;p10"/>
          <p:cNvGraphicFramePr/>
          <p:nvPr/>
        </p:nvGraphicFramePr>
        <p:xfrm>
          <a:off x="498720" y="1521910"/>
          <a:ext cx="3000000" cy="3000000"/>
        </p:xfrm>
        <a:graphic>
          <a:graphicData uri="http://schemas.openxmlformats.org/drawingml/2006/table">
            <a:tbl>
              <a:tblPr>
                <a:noFill/>
                <a:tableStyleId>{45AC0466-0299-4E54-85E6-245117293D61}</a:tableStyleId>
              </a:tblPr>
              <a:tblGrid>
                <a:gridCol w="2638025"/>
                <a:gridCol w="5440100"/>
                <a:gridCol w="5555325"/>
              </a:tblGrid>
              <a:tr h="592900">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Tiêu chí</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54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PowerPoint truyền thống</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54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Canva AI</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254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41550">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Điểm bắt đầu</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lang="en-US" sz="2000" u="none" cap="none" strike="noStrike">
                          <a:latin typeface="Roboto Slab"/>
                          <a:ea typeface="Roboto Slab"/>
                          <a:cs typeface="Roboto Slab"/>
                          <a:sym typeface="Roboto Slab"/>
                        </a:rPr>
                        <a:t>Thường bắt đầu từ trang trắng hoặc mẫu có sẵn. Người dùng phải tự điền nội dung, tìm ảnh.</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lang="en-US" sz="2000" u="none" cap="none" strike="noStrike">
                          <a:latin typeface="Roboto Slab"/>
                          <a:ea typeface="Roboto Slab"/>
                          <a:cs typeface="Roboto Slab"/>
                          <a:sym typeface="Roboto Slab"/>
                        </a:rPr>
                        <a:t>Bắt đầu từ một </a:t>
                      </a:r>
                      <a:r>
                        <a:rPr i="0" lang="en-US" sz="2000" u="none" cap="none" strike="noStrike">
                          <a:solidFill>
                            <a:srgbClr val="FF7047"/>
                          </a:solidFill>
                          <a:latin typeface="Roboto Slab"/>
                          <a:ea typeface="Roboto Slab"/>
                          <a:cs typeface="Roboto Slab"/>
                          <a:sym typeface="Roboto Slab"/>
                        </a:rPr>
                        <a:t>câu</a:t>
                      </a:r>
                      <a:r>
                        <a:rPr lang="en-US" sz="2000" u="none" cap="none" strike="noStrike">
                          <a:latin typeface="Roboto Slab"/>
                          <a:ea typeface="Roboto Slab"/>
                          <a:cs typeface="Roboto Slab"/>
                          <a:sym typeface="Roboto Slab"/>
                        </a:rPr>
                        <a:t> </a:t>
                      </a:r>
                      <a:r>
                        <a:rPr i="0" lang="en-US" sz="2000" u="none" cap="none" strike="noStrike">
                          <a:solidFill>
                            <a:srgbClr val="FF7047"/>
                          </a:solidFill>
                          <a:latin typeface="Roboto Slab"/>
                          <a:ea typeface="Roboto Slab"/>
                          <a:cs typeface="Roboto Slab"/>
                          <a:sym typeface="Roboto Slab"/>
                        </a:rPr>
                        <a:t>mô tả ý tưởng</a:t>
                      </a:r>
                      <a:r>
                        <a:rPr i="0" lang="en-US" sz="2000" u="none" cap="none" strike="noStrike">
                          <a:solidFill>
                            <a:schemeClr val="dk1"/>
                          </a:solidFill>
                          <a:latin typeface="Roboto Slab"/>
                          <a:ea typeface="Roboto Slab"/>
                          <a:cs typeface="Roboto Slab"/>
                          <a:sym typeface="Roboto Slab"/>
                        </a:rPr>
                        <a:t>.</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41550">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Tạo nội dung</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lang="en-US" sz="2000" u="none" cap="none" strike="noStrike">
                          <a:latin typeface="Roboto Slab"/>
                          <a:ea typeface="Roboto Slab"/>
                          <a:cs typeface="Roboto Slab"/>
                          <a:sym typeface="Roboto Slab"/>
                        </a:rPr>
                        <a:t>Người dùng tự soạn thảo toàn bộ nội dung.</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i="0" lang="en-US" sz="2000" u="none" cap="none" strike="noStrike">
                          <a:solidFill>
                            <a:srgbClr val="FF7047"/>
                          </a:solidFill>
                          <a:latin typeface="Roboto Slab"/>
                          <a:ea typeface="Roboto Slab"/>
                          <a:cs typeface="Roboto Slab"/>
                          <a:sym typeface="Roboto Slab"/>
                        </a:rPr>
                        <a:t>Tự động đề xuất cấu trúc, nội dung </a:t>
                      </a:r>
                      <a:r>
                        <a:rPr lang="en-US" sz="2000" u="none" cap="none" strike="noStrike">
                          <a:latin typeface="Roboto Slab"/>
                          <a:ea typeface="Roboto Slab"/>
                          <a:cs typeface="Roboto Slab"/>
                          <a:sym typeface="Roboto Slab"/>
                        </a:rPr>
                        <a:t>và hình ảnh minh họa cho cả bài trình bày.</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67225">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Hình ảnh</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lang="en-US" sz="2000" u="none" cap="none" strike="noStrike">
                          <a:latin typeface="Roboto Slab"/>
                          <a:ea typeface="Roboto Slab"/>
                          <a:cs typeface="Roboto Slab"/>
                          <a:sym typeface="Roboto Slab"/>
                        </a:rPr>
                        <a:t>Phải tự tìm kiếm hình ảnh từ bên ngoài hoặc kho ảnh có sẵn.</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i="0" lang="en-US" sz="2000" u="none" cap="none" strike="noStrike">
                          <a:solidFill>
                            <a:srgbClr val="FF7047"/>
                          </a:solidFill>
                          <a:latin typeface="Roboto Slab"/>
                          <a:ea typeface="Roboto Slab"/>
                          <a:cs typeface="Roboto Slab"/>
                          <a:sym typeface="Roboto Slab"/>
                        </a:rPr>
                        <a:t>Tự tạo ra hình ảnh mới </a:t>
                      </a:r>
                      <a:r>
                        <a:rPr lang="en-US" sz="2000" u="none" cap="none" strike="noStrike">
                          <a:latin typeface="Roboto Slab"/>
                          <a:ea typeface="Roboto Slab"/>
                          <a:cs typeface="Roboto Slab"/>
                          <a:sym typeface="Roboto Slab"/>
                        </a:rPr>
                        <a:t>từ mô tả văn bản.</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67225">
                <a:tc>
                  <a:txBody>
                    <a:bodyPr/>
                    <a:lstStyle/>
                    <a:p>
                      <a:pPr indent="0" lvl="0" marL="0" marR="0" rtl="0" algn="l">
                        <a:lnSpc>
                          <a:spcPct val="100000"/>
                        </a:lnSpc>
                        <a:spcBef>
                          <a:spcPts val="0"/>
                        </a:spcBef>
                        <a:spcAft>
                          <a:spcPts val="0"/>
                        </a:spcAft>
                        <a:buClr>
                          <a:srgbClr val="000000"/>
                        </a:buClr>
                        <a:buSzPts val="2400"/>
                        <a:buFont typeface="Arial"/>
                        <a:buNone/>
                      </a:pPr>
                      <a:r>
                        <a:rPr b="1" lang="en-US" sz="2000" u="none" cap="none" strike="noStrike">
                          <a:latin typeface="Roboto Slab"/>
                          <a:ea typeface="Roboto Slab"/>
                          <a:cs typeface="Roboto Slab"/>
                          <a:sym typeface="Roboto Slab"/>
                        </a:rPr>
                        <a:t>Hiệu suất</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254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lang="en-US" sz="2000" u="none" cap="none" strike="noStrike">
                          <a:latin typeface="Roboto Slab"/>
                          <a:ea typeface="Roboto Slab"/>
                          <a:cs typeface="Roboto Slab"/>
                          <a:sym typeface="Roboto Slab"/>
                        </a:rPr>
                        <a:t>Tốn nhiều thời gian cho việc thiết kế và căn chỉnh.</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25400">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400"/>
                        <a:buFont typeface="Arial"/>
                        <a:buNone/>
                      </a:pPr>
                      <a:r>
                        <a:rPr i="0" lang="en-US" sz="2000" u="none" cap="none" strike="noStrike">
                          <a:solidFill>
                            <a:srgbClr val="FF7047"/>
                          </a:solidFill>
                          <a:latin typeface="Roboto Slab"/>
                          <a:ea typeface="Roboto Slab"/>
                          <a:cs typeface="Roboto Slab"/>
                          <a:sym typeface="Roboto Slab"/>
                        </a:rPr>
                        <a:t>Tạo ra bản nháp đầu tiên trong vài phút</a:t>
                      </a:r>
                      <a:r>
                        <a:rPr lang="en-US" sz="2000" u="none" cap="none" strike="noStrike">
                          <a:latin typeface="Roboto Slab"/>
                          <a:ea typeface="Roboto Slab"/>
                          <a:cs typeface="Roboto Slab"/>
                          <a:sym typeface="Roboto Slab"/>
                        </a:rPr>
                        <a:t>, giúp tiết kiệm thời gian.</a:t>
                      </a:r>
                      <a:endParaRPr sz="2000" u="none" cap="none" strike="noStrike">
                        <a:latin typeface="Roboto Slab"/>
                        <a:ea typeface="Roboto Slab"/>
                        <a:cs typeface="Roboto Slab"/>
                        <a:sym typeface="Roboto Slab"/>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25400">
                      <a:solidFill>
                        <a:schemeClr val="dk1"/>
                      </a:solidFill>
                      <a:prstDash val="solid"/>
                      <a:round/>
                      <a:headEnd len="sm" w="sm" type="none"/>
                      <a:tailEnd len="sm" w="sm" type="none"/>
                    </a:lnB>
                  </a:tcPr>
                </a:tc>
              </a:tr>
            </a:tbl>
          </a:graphicData>
        </a:graphic>
      </p:graphicFrame>
      <p:sp>
        <p:nvSpPr>
          <p:cNvPr id="430" name="Google Shape;430;p10"/>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0"/>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32" name="Google Shape;432;p10"/>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33" name="Google Shape;433;p10"/>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7c1d4dc286_0_0"/>
          <p:cNvSpPr txBox="1"/>
          <p:nvPr/>
        </p:nvSpPr>
        <p:spPr>
          <a:xfrm>
            <a:off x="515100" y="3571575"/>
            <a:ext cx="13600200" cy="1480800"/>
          </a:xfrm>
          <a:prstGeom prst="rect">
            <a:avLst/>
          </a:prstGeom>
          <a:noFill/>
          <a:ln>
            <a:noFill/>
          </a:ln>
        </p:spPr>
        <p:txBody>
          <a:bodyPr anchorCtr="0" anchor="t" bIns="146275" lIns="146275" spcFirstLastPara="1" rIns="146275" wrap="square" tIns="146275">
            <a:spAutoFit/>
          </a:bodyPr>
          <a:lstStyle/>
          <a:p>
            <a:pPr indent="0" lvl="0" marL="0" marR="0" rtl="0" algn="ctr">
              <a:lnSpc>
                <a:spcPct val="120000"/>
              </a:lnSpc>
              <a:spcBef>
                <a:spcPts val="0"/>
              </a:spcBef>
              <a:spcAft>
                <a:spcPts val="0"/>
              </a:spcAft>
              <a:buClr>
                <a:srgbClr val="000000"/>
              </a:buClr>
              <a:buSzPts val="7700"/>
              <a:buFont typeface="Arial"/>
              <a:buNone/>
            </a:pPr>
            <a:r>
              <a:rPr b="1" i="0" lang="en-US" sz="7700" u="none" cap="none" strike="noStrike">
                <a:solidFill>
                  <a:srgbClr val="0000AA"/>
                </a:solidFill>
                <a:latin typeface="Roboto Slab"/>
                <a:ea typeface="Roboto Slab"/>
                <a:cs typeface="Roboto Slab"/>
                <a:sym typeface="Roboto Slab"/>
              </a:rPr>
              <a:t>3</a:t>
            </a:r>
            <a:r>
              <a:rPr b="1" i="0" lang="en-US" sz="4500" u="none" cap="none" strike="noStrike">
                <a:solidFill>
                  <a:srgbClr val="0000AA"/>
                </a:solidFill>
                <a:latin typeface="Roboto Slab"/>
                <a:ea typeface="Roboto Slab"/>
                <a:cs typeface="Roboto Slab"/>
                <a:sym typeface="Roboto Slab"/>
              </a:rPr>
              <a:t>. TỔNG KẾT </a:t>
            </a:r>
            <a:endParaRPr b="1" i="0" sz="4500" u="none" cap="none" strike="noStrike">
              <a:solidFill>
                <a:srgbClr val="0000AA"/>
              </a:solidFill>
              <a:latin typeface="Roboto Slab"/>
              <a:ea typeface="Roboto Slab"/>
              <a:cs typeface="Roboto Slab"/>
              <a:sym typeface="Roboto Slab"/>
            </a:endParaRPr>
          </a:p>
        </p:txBody>
      </p:sp>
      <p:grpSp>
        <p:nvGrpSpPr>
          <p:cNvPr id="439" name="Google Shape;439;g37c1d4dc286_0_0"/>
          <p:cNvGrpSpPr/>
          <p:nvPr/>
        </p:nvGrpSpPr>
        <p:grpSpPr>
          <a:xfrm>
            <a:off x="0" y="58450"/>
            <a:ext cx="14630400" cy="1631160"/>
            <a:chOff x="0" y="58450"/>
            <a:chExt cx="9144000" cy="1019475"/>
          </a:xfrm>
        </p:grpSpPr>
        <p:pic>
          <p:nvPicPr>
            <p:cNvPr id="440" name="Google Shape;440;g37c1d4dc286_0_0"/>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441" name="Google Shape;441;g37c1d4dc286_0_0"/>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442" name="Google Shape;442;g37c1d4dc286_0_0"/>
            <p:cNvSpPr/>
            <p:nvPr/>
          </p:nvSpPr>
          <p:spPr>
            <a:xfrm>
              <a:off x="0" y="990325"/>
              <a:ext cx="9144000" cy="876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443" name="Google Shape;443;g37c1d4dc286_0_0"/>
            <p:cNvSpPr txBox="1"/>
            <p:nvPr/>
          </p:nvSpPr>
          <p:spPr>
            <a:xfrm>
              <a:off x="1783828" y="58450"/>
              <a:ext cx="2779500" cy="738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5760"/>
                <a:buFont typeface="Arial"/>
                <a:buNone/>
              </a:pPr>
              <a:r>
                <a:rPr b="1" i="0" lang="en-US" sz="5760" u="none" cap="none" strike="noStrike">
                  <a:solidFill>
                    <a:srgbClr val="1C4587"/>
                  </a:solidFill>
                  <a:latin typeface="Roboto Slab"/>
                  <a:ea typeface="Roboto Slab"/>
                  <a:cs typeface="Roboto Slab"/>
                  <a:sym typeface="Roboto Slab"/>
                </a:rPr>
                <a:t>UET</a:t>
              </a:r>
              <a:endParaRPr b="0" i="0" sz="1280" u="none" cap="none" strike="noStrike">
                <a:solidFill>
                  <a:srgbClr val="1C4587"/>
                </a:solidFill>
                <a:latin typeface="Roboto Slab"/>
                <a:ea typeface="Roboto Slab"/>
                <a:cs typeface="Roboto Slab"/>
                <a:sym typeface="Roboto Slab"/>
              </a:endParaRPr>
            </a:p>
          </p:txBody>
        </p:sp>
        <p:sp>
          <p:nvSpPr>
            <p:cNvPr id="444" name="Google Shape;444;g37c1d4dc286_0_0"/>
            <p:cNvSpPr/>
            <p:nvPr/>
          </p:nvSpPr>
          <p:spPr>
            <a:xfrm>
              <a:off x="4572000" y="990325"/>
              <a:ext cx="4572000" cy="87600"/>
            </a:xfrm>
            <a:prstGeom prst="rect">
              <a:avLst/>
            </a:prstGeom>
            <a:solidFill>
              <a:srgbClr val="FF0000"/>
            </a:solidFill>
            <a:ln cap="flat" cmpd="sng" w="15250">
              <a:solidFill>
                <a:srgbClr val="FF0000"/>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445" name="Google Shape;445;g37c1d4dc286_0_0"/>
            <p:cNvSpPr txBox="1"/>
            <p:nvPr/>
          </p:nvSpPr>
          <p:spPr>
            <a:xfrm>
              <a:off x="2375578" y="58450"/>
              <a:ext cx="1468500" cy="269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880"/>
                <a:buFont typeface="Arial"/>
                <a:buNone/>
              </a:pPr>
              <a:r>
                <a:rPr b="0" i="1" lang="en-US" sz="880" u="none" cap="none" strike="noStrike">
                  <a:solidFill>
                    <a:srgbClr val="1C4587"/>
                  </a:solidFill>
                  <a:latin typeface="Roboto"/>
                  <a:ea typeface="Roboto"/>
                  <a:cs typeface="Roboto"/>
                  <a:sym typeface="Roboto"/>
                </a:rPr>
                <a:t>Since 2004</a:t>
              </a:r>
              <a:endParaRPr b="0" i="1" sz="880" u="none" cap="none" strike="noStrike">
                <a:solidFill>
                  <a:srgbClr val="1C4587"/>
                </a:solidFill>
                <a:latin typeface="Roboto"/>
                <a:ea typeface="Roboto"/>
                <a:cs typeface="Roboto"/>
                <a:sym typeface="Roboto"/>
              </a:endParaRPr>
            </a:p>
          </p:txBody>
        </p:sp>
        <p:sp>
          <p:nvSpPr>
            <p:cNvPr id="446" name="Google Shape;446;g37c1d4dc286_0_0"/>
            <p:cNvSpPr txBox="1"/>
            <p:nvPr/>
          </p:nvSpPr>
          <p:spPr>
            <a:xfrm>
              <a:off x="1827678" y="543925"/>
              <a:ext cx="2779500" cy="446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40"/>
                <a:buFont typeface="Arial"/>
                <a:buNone/>
              </a:pPr>
              <a:r>
                <a:rPr b="1" lang="en-US" sz="1440">
                  <a:solidFill>
                    <a:srgbClr val="1C4587"/>
                  </a:solidFill>
                  <a:latin typeface="Roboto Slab"/>
                  <a:ea typeface="Roboto Slab"/>
                  <a:cs typeface="Roboto Slab"/>
                  <a:sym typeface="Roboto Slab"/>
                </a:rPr>
                <a:t>TRƯỜNG </a:t>
              </a:r>
              <a:r>
                <a:rPr b="1" i="0" lang="en-US" sz="1440" u="none" cap="none" strike="noStrike">
                  <a:solidFill>
                    <a:srgbClr val="1C4587"/>
                  </a:solidFill>
                  <a:latin typeface="Roboto Slab"/>
                  <a:ea typeface="Roboto Slab"/>
                  <a:cs typeface="Roboto Slab"/>
                  <a:sym typeface="Roboto Slab"/>
                </a:rPr>
                <a:t>ĐẠI HỌC CÔNG NGHỆ, ĐHQGHN</a:t>
              </a:r>
              <a:endParaRPr b="1" i="0" sz="144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80"/>
                <a:buFont typeface="Arial"/>
                <a:buNone/>
              </a:pPr>
              <a:r>
                <a:rPr b="0" i="0" lang="en-US" sz="1280" u="none" cap="none" strike="noStrike">
                  <a:solidFill>
                    <a:srgbClr val="1C4587"/>
                  </a:solidFill>
                  <a:latin typeface="Roboto Slab"/>
                  <a:ea typeface="Roboto Slab"/>
                  <a:cs typeface="Roboto Slab"/>
                  <a:sym typeface="Roboto Slab"/>
                </a:rPr>
                <a:t>VNU-University of Engineering and Technology</a:t>
              </a:r>
              <a:endParaRPr b="0" i="0" sz="1280" u="none" cap="none" strike="noStrike">
                <a:solidFill>
                  <a:srgbClr val="1C4587"/>
                </a:solidFill>
                <a:latin typeface="Roboto Slab"/>
                <a:ea typeface="Roboto Slab"/>
                <a:cs typeface="Roboto Slab"/>
                <a:sym typeface="Roboto Slab"/>
              </a:endParaRPr>
            </a:p>
          </p:txBody>
        </p:sp>
        <p:pic>
          <p:nvPicPr>
            <p:cNvPr id="447" name="Google Shape;447;g37c1d4dc286_0_0"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448" name="Google Shape;448;g37c1d4dc286_0_0"/>
            <p:cNvSpPr txBox="1"/>
            <p:nvPr/>
          </p:nvSpPr>
          <p:spPr>
            <a:xfrm>
              <a:off x="4976100" y="233475"/>
              <a:ext cx="3113100" cy="609600"/>
            </a:xfrm>
            <a:prstGeom prst="rect">
              <a:avLst/>
            </a:prstGeom>
            <a:noFill/>
            <a:ln>
              <a:noFill/>
            </a:ln>
          </p:spPr>
          <p:txBody>
            <a:bodyPr anchorCtr="0" anchor="t" bIns="146275" lIns="146275" spcFirstLastPara="1" rIns="146275" wrap="square" tIns="146275">
              <a:spAutoFit/>
            </a:bodyPr>
            <a:lstStyle/>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ĐẢNG CỘNG SẢN VIỆT NAM</a:t>
              </a:r>
              <a:endParaRPr b="1" sz="192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VĂN PHÒNG TRUNG ƯƠNG ĐẢNG</a:t>
              </a:r>
              <a:endParaRPr b="1" sz="1920">
                <a:solidFill>
                  <a:srgbClr val="FF0000"/>
                </a:solidFill>
                <a:latin typeface="Roboto Slab"/>
                <a:ea typeface="Roboto Slab"/>
                <a:cs typeface="Roboto Slab"/>
                <a:sym typeface="Roboto Slab"/>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85527fd5d9_0_350"/>
          <p:cNvSpPr txBox="1"/>
          <p:nvPr>
            <p:ph type="title"/>
          </p:nvPr>
        </p:nvSpPr>
        <p:spPr>
          <a:xfrm>
            <a:off x="498724" y="358675"/>
            <a:ext cx="119295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Tổng kết: 2 công cụ - 2 mục đích</a:t>
            </a:r>
            <a:endParaRPr b="1" sz="3600">
              <a:solidFill>
                <a:srgbClr val="0000AA"/>
              </a:solidFill>
              <a:latin typeface="Roboto Slab"/>
              <a:ea typeface="Roboto Slab"/>
              <a:cs typeface="Roboto Slab"/>
              <a:sym typeface="Roboto Slab"/>
            </a:endParaRPr>
          </a:p>
        </p:txBody>
      </p:sp>
      <p:sp>
        <p:nvSpPr>
          <p:cNvPr id="454" name="Google Shape;454;g385527fd5d9_0_350"/>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385527fd5d9_0_350"/>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56" name="Google Shape;456;g385527fd5d9_0_350"/>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57" name="Google Shape;457;g385527fd5d9_0_350"/>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
        <p:nvSpPr>
          <p:cNvPr id="458" name="Google Shape;458;g385527fd5d9_0_350"/>
          <p:cNvSpPr txBox="1"/>
          <p:nvPr/>
        </p:nvSpPr>
        <p:spPr>
          <a:xfrm>
            <a:off x="7572570" y="3573111"/>
            <a:ext cx="6427500" cy="3122100"/>
          </a:xfrm>
          <a:prstGeom prst="rect">
            <a:avLst/>
          </a:prstGeom>
          <a:noFill/>
          <a:ln>
            <a:noFill/>
          </a:ln>
        </p:spPr>
        <p:txBody>
          <a:bodyPr anchorCtr="0" anchor="t" bIns="44150" lIns="88325" spcFirstLastPara="1" rIns="88325" wrap="square" tIns="44150">
            <a:spAutoFit/>
          </a:bodyPr>
          <a:lstStyle/>
          <a:p>
            <a:pPr indent="0" lvl="0" marL="0" marR="0" rtl="0" algn="just">
              <a:lnSpc>
                <a:spcPct val="150000"/>
              </a:lnSpc>
              <a:spcBef>
                <a:spcPts val="0"/>
              </a:spcBef>
              <a:spcAft>
                <a:spcPts val="0"/>
              </a:spcAft>
              <a:buClr>
                <a:srgbClr val="000000"/>
              </a:buClr>
              <a:buSzPts val="2318"/>
              <a:buFont typeface="Arial"/>
              <a:buNone/>
            </a:pPr>
            <a:r>
              <a:rPr b="1" i="0" lang="en-US" sz="2318" u="none" cap="none" strike="noStrike">
                <a:solidFill>
                  <a:srgbClr val="0000AA"/>
                </a:solidFill>
                <a:latin typeface="Roboto Slab"/>
                <a:ea typeface="Roboto Slab"/>
                <a:cs typeface="Roboto Slab"/>
                <a:sym typeface="Roboto Slab"/>
              </a:rPr>
              <a:t>Canva AI: </a:t>
            </a:r>
            <a:r>
              <a:rPr b="1" lang="en-US" sz="2318">
                <a:solidFill>
                  <a:srgbClr val="0000AA"/>
                </a:solidFill>
                <a:latin typeface="Roboto Slab"/>
                <a:ea typeface="Roboto Slab"/>
                <a:cs typeface="Roboto Slab"/>
                <a:sym typeface="Roboto Slab"/>
              </a:rPr>
              <a:t> </a:t>
            </a:r>
            <a:r>
              <a:rPr lang="en-US" sz="2318">
                <a:latin typeface="Roboto Slab"/>
                <a:ea typeface="Roboto Slab"/>
                <a:cs typeface="Roboto Slab"/>
                <a:sym typeface="Roboto Slab"/>
              </a:rPr>
              <a:t>Trợ lý thiết kế sáng tạo</a:t>
            </a:r>
            <a:endParaRPr sz="2318">
              <a:latin typeface="Roboto Slab"/>
              <a:ea typeface="Roboto Slab"/>
              <a:cs typeface="Roboto Slab"/>
              <a:sym typeface="Roboto Slab"/>
            </a:endParaRPr>
          </a:p>
          <a:p>
            <a:pPr indent="-323848" lvl="0" marL="333662" marR="0" rtl="0" algn="l">
              <a:lnSpc>
                <a:spcPct val="150000"/>
              </a:lnSpc>
              <a:spcBef>
                <a:spcPts val="0"/>
              </a:spcBef>
              <a:spcAft>
                <a:spcPts val="0"/>
              </a:spcAft>
              <a:buClr>
                <a:srgbClr val="000000"/>
              </a:buClr>
              <a:buSzPts val="2318"/>
              <a:buFont typeface="Roboto Slab"/>
              <a:buChar char="✔"/>
            </a:pPr>
            <a:r>
              <a:rPr i="0" lang="en-US" sz="2318" u="none" cap="none" strike="noStrike">
                <a:solidFill>
                  <a:srgbClr val="000000"/>
                </a:solidFill>
                <a:latin typeface="Roboto Slab"/>
                <a:ea typeface="Roboto Slab"/>
                <a:cs typeface="Roboto Slab"/>
                <a:sym typeface="Roboto Slab"/>
              </a:rPr>
              <a:t>Tạo ảnh/poster (áp phích) tự động. Biến ý tưởng thành hình ảnh minh họa độc đáo chỉ bằng một câu mô tả.</a:t>
            </a:r>
            <a:endParaRPr i="0" sz="2318" u="none" cap="none" strike="noStrike">
              <a:solidFill>
                <a:srgbClr val="000000"/>
              </a:solidFill>
              <a:latin typeface="Roboto Slab"/>
              <a:ea typeface="Roboto Slab"/>
              <a:cs typeface="Roboto Slab"/>
              <a:sym typeface="Roboto Slab"/>
            </a:endParaRPr>
          </a:p>
          <a:p>
            <a:pPr indent="-343475" lvl="0" marL="333662" marR="0" rtl="0" algn="l">
              <a:lnSpc>
                <a:spcPct val="150000"/>
              </a:lnSpc>
              <a:spcBef>
                <a:spcPts val="0"/>
              </a:spcBef>
              <a:spcAft>
                <a:spcPts val="0"/>
              </a:spcAft>
              <a:buClr>
                <a:srgbClr val="55575A"/>
              </a:buClr>
              <a:buSzPts val="2318"/>
              <a:buFont typeface="Roboto Slab"/>
              <a:buChar char="✔"/>
            </a:pPr>
            <a:r>
              <a:rPr i="0" lang="en-US" sz="2318" u="none" cap="none" strike="noStrike">
                <a:solidFill>
                  <a:srgbClr val="000000"/>
                </a:solidFill>
                <a:latin typeface="Roboto Slab"/>
                <a:ea typeface="Roboto Slab"/>
                <a:cs typeface="Roboto Slab"/>
                <a:sym typeface="Roboto Slab"/>
              </a:rPr>
              <a:t>Hỗ trợ thiết kế và tự động tạo bản trình chiếu từ mô tả văn bản.</a:t>
            </a:r>
            <a:endParaRPr i="0" sz="2318" u="none" cap="none" strike="noStrike">
              <a:solidFill>
                <a:srgbClr val="000000"/>
              </a:solidFill>
              <a:latin typeface="Roboto Slab"/>
              <a:ea typeface="Roboto Slab"/>
              <a:cs typeface="Roboto Slab"/>
              <a:sym typeface="Roboto Slab"/>
            </a:endParaRPr>
          </a:p>
        </p:txBody>
      </p:sp>
      <p:sp>
        <p:nvSpPr>
          <p:cNvPr id="459" name="Google Shape;459;g385527fd5d9_0_350"/>
          <p:cNvSpPr txBox="1"/>
          <p:nvPr/>
        </p:nvSpPr>
        <p:spPr>
          <a:xfrm>
            <a:off x="498726" y="3660947"/>
            <a:ext cx="6790500" cy="3122100"/>
          </a:xfrm>
          <a:prstGeom prst="rect">
            <a:avLst/>
          </a:prstGeom>
          <a:noFill/>
          <a:ln>
            <a:noFill/>
          </a:ln>
        </p:spPr>
        <p:txBody>
          <a:bodyPr anchorCtr="0" anchor="t" bIns="44150" lIns="88325" spcFirstLastPara="1" rIns="88325" wrap="square" tIns="44150">
            <a:spAutoFit/>
          </a:bodyPr>
          <a:lstStyle/>
          <a:p>
            <a:pPr indent="0" lvl="0" marL="0" marR="0" rtl="0" algn="just">
              <a:lnSpc>
                <a:spcPct val="150000"/>
              </a:lnSpc>
              <a:spcBef>
                <a:spcPts val="0"/>
              </a:spcBef>
              <a:spcAft>
                <a:spcPts val="0"/>
              </a:spcAft>
              <a:buClr>
                <a:srgbClr val="000000"/>
              </a:buClr>
              <a:buSzPts val="2318"/>
              <a:buFont typeface="Arial"/>
              <a:buNone/>
            </a:pPr>
            <a:r>
              <a:rPr b="1" lang="en-US" sz="2318">
                <a:solidFill>
                  <a:srgbClr val="0000AA"/>
                </a:solidFill>
                <a:latin typeface="Roboto Slab"/>
                <a:ea typeface="Roboto Slab"/>
                <a:cs typeface="Roboto Slab"/>
                <a:sym typeface="Roboto Slab"/>
              </a:rPr>
              <a:t>Notion</a:t>
            </a:r>
            <a:r>
              <a:rPr b="1" i="0" lang="en-US" sz="2318" u="none" cap="none" strike="noStrike">
                <a:solidFill>
                  <a:srgbClr val="0000AA"/>
                </a:solidFill>
                <a:latin typeface="Roboto Slab"/>
                <a:ea typeface="Roboto Slab"/>
                <a:cs typeface="Roboto Slab"/>
                <a:sym typeface="Roboto Slab"/>
              </a:rPr>
              <a:t> AI: </a:t>
            </a:r>
            <a:r>
              <a:rPr b="1" lang="en-US" sz="2318">
                <a:solidFill>
                  <a:srgbClr val="0000AA"/>
                </a:solidFill>
                <a:latin typeface="Roboto Slab"/>
                <a:ea typeface="Roboto Slab"/>
                <a:cs typeface="Roboto Slab"/>
                <a:sym typeface="Roboto Slab"/>
              </a:rPr>
              <a:t> </a:t>
            </a:r>
            <a:r>
              <a:rPr lang="en-US" sz="2318">
                <a:solidFill>
                  <a:srgbClr val="000000"/>
                </a:solidFill>
                <a:latin typeface="Roboto Slab"/>
                <a:ea typeface="Roboto Slab"/>
                <a:cs typeface="Roboto Slab"/>
                <a:sym typeface="Roboto Slab"/>
              </a:rPr>
              <a:t>Trợ lý quản lý công việc thông minh</a:t>
            </a:r>
            <a:endParaRPr b="1" sz="2318">
              <a:latin typeface="Roboto Slab"/>
              <a:ea typeface="Roboto Slab"/>
              <a:cs typeface="Roboto Slab"/>
              <a:sym typeface="Roboto Slab"/>
            </a:endParaRPr>
          </a:p>
          <a:p>
            <a:pPr indent="-323848" lvl="0" marL="333662" marR="0" rtl="0" algn="l">
              <a:lnSpc>
                <a:spcPct val="150000"/>
              </a:lnSpc>
              <a:spcBef>
                <a:spcPts val="0"/>
              </a:spcBef>
              <a:spcAft>
                <a:spcPts val="0"/>
              </a:spcAft>
              <a:buClr>
                <a:srgbClr val="000000"/>
              </a:buClr>
              <a:buSzPts val="2318"/>
              <a:buFont typeface="Roboto Slab"/>
              <a:buChar char="✔"/>
            </a:pPr>
            <a:r>
              <a:rPr lang="en-US" sz="2318">
                <a:solidFill>
                  <a:srgbClr val="000000"/>
                </a:solidFill>
                <a:latin typeface="Roboto Slab"/>
                <a:ea typeface="Roboto Slab"/>
                <a:cs typeface="Roboto Slab"/>
                <a:sym typeface="Roboto Slab"/>
              </a:rPr>
              <a:t>Hỗ trợ tự động hóa lập kế hoạch và quản lý công việc</a:t>
            </a:r>
            <a:endParaRPr i="0" sz="2318" u="none" cap="none" strike="noStrike">
              <a:solidFill>
                <a:srgbClr val="000000"/>
              </a:solidFill>
              <a:latin typeface="Roboto Slab"/>
              <a:ea typeface="Roboto Slab"/>
              <a:cs typeface="Roboto Slab"/>
              <a:sym typeface="Roboto Slab"/>
            </a:endParaRPr>
          </a:p>
          <a:p>
            <a:pPr indent="-343475" lvl="0" marL="333662" marR="0" rtl="0" algn="l">
              <a:lnSpc>
                <a:spcPct val="150000"/>
              </a:lnSpc>
              <a:spcBef>
                <a:spcPts val="0"/>
              </a:spcBef>
              <a:spcAft>
                <a:spcPts val="0"/>
              </a:spcAft>
              <a:buClr>
                <a:srgbClr val="55575A"/>
              </a:buClr>
              <a:buSzPts val="2318"/>
              <a:buFont typeface="Roboto Slab"/>
              <a:buChar char="✔"/>
            </a:pPr>
            <a:r>
              <a:rPr lang="en-US" sz="2318">
                <a:solidFill>
                  <a:srgbClr val="000000"/>
                </a:solidFill>
                <a:latin typeface="Roboto Slab"/>
                <a:ea typeface="Roboto Slab"/>
                <a:cs typeface="Roboto Slab"/>
                <a:sym typeface="Roboto Slab"/>
              </a:rPr>
              <a:t>Trợ lý Cuộc họp thông minh</a:t>
            </a:r>
            <a:endParaRPr sz="2318">
              <a:solidFill>
                <a:srgbClr val="000000"/>
              </a:solidFill>
              <a:latin typeface="Roboto Slab"/>
              <a:ea typeface="Roboto Slab"/>
              <a:cs typeface="Roboto Slab"/>
              <a:sym typeface="Roboto Slab"/>
            </a:endParaRPr>
          </a:p>
          <a:p>
            <a:pPr indent="-343475" lvl="0" marL="333662" marR="0" rtl="0" algn="l">
              <a:lnSpc>
                <a:spcPct val="150000"/>
              </a:lnSpc>
              <a:spcBef>
                <a:spcPts val="0"/>
              </a:spcBef>
              <a:spcAft>
                <a:spcPts val="0"/>
              </a:spcAft>
              <a:buClr>
                <a:srgbClr val="000000"/>
              </a:buClr>
              <a:buSzPts val="2318"/>
              <a:buFont typeface="Roboto Slab"/>
              <a:buChar char="✔"/>
            </a:pPr>
            <a:r>
              <a:rPr lang="en-US" sz="2318">
                <a:solidFill>
                  <a:srgbClr val="000000"/>
                </a:solidFill>
                <a:latin typeface="Roboto Slab"/>
                <a:ea typeface="Roboto Slab"/>
                <a:cs typeface="Roboto Slab"/>
                <a:sym typeface="Roboto Slab"/>
              </a:rPr>
              <a:t>Tổng hợp &amp; Tìm kiếm Thông tin từ cơ sở tri thức</a:t>
            </a:r>
            <a:endParaRPr sz="2318">
              <a:solidFill>
                <a:srgbClr val="000000"/>
              </a:solidFill>
              <a:latin typeface="Roboto Slab"/>
              <a:ea typeface="Roboto Slab"/>
              <a:cs typeface="Roboto Slab"/>
              <a:sym typeface="Roboto Slab"/>
            </a:endParaRPr>
          </a:p>
        </p:txBody>
      </p:sp>
      <p:pic>
        <p:nvPicPr>
          <p:cNvPr id="460" name="Google Shape;460;g385527fd5d9_0_350"/>
          <p:cNvPicPr preferRelativeResize="0"/>
          <p:nvPr/>
        </p:nvPicPr>
        <p:blipFill rotWithShape="1">
          <a:blip r:embed="rId3">
            <a:alphaModFix/>
          </a:blip>
          <a:srcRect b="41435" l="0" r="0" t="41677"/>
          <a:stretch/>
        </p:blipFill>
        <p:spPr>
          <a:xfrm>
            <a:off x="1104951" y="1890379"/>
            <a:ext cx="5492959" cy="1391403"/>
          </a:xfrm>
          <a:prstGeom prst="rect">
            <a:avLst/>
          </a:prstGeom>
          <a:noFill/>
          <a:ln>
            <a:noFill/>
          </a:ln>
        </p:spPr>
      </p:pic>
      <p:pic>
        <p:nvPicPr>
          <p:cNvPr id="461" name="Google Shape;461;g385527fd5d9_0_350"/>
          <p:cNvPicPr preferRelativeResize="0"/>
          <p:nvPr/>
        </p:nvPicPr>
        <p:blipFill rotWithShape="1">
          <a:blip r:embed="rId4">
            <a:alphaModFix/>
          </a:blip>
          <a:srcRect b="43653" l="15460" r="14867" t="26454"/>
          <a:stretch/>
        </p:blipFill>
        <p:spPr>
          <a:xfrm>
            <a:off x="8697051" y="1890378"/>
            <a:ext cx="3758524" cy="12093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85527fd5d9_0_1001"/>
          <p:cNvSpPr txBox="1"/>
          <p:nvPr>
            <p:ph type="title"/>
          </p:nvPr>
        </p:nvSpPr>
        <p:spPr>
          <a:xfrm>
            <a:off x="498724" y="358675"/>
            <a:ext cx="113664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Khuyến nghị sử dụng an toàn và hiệu quả</a:t>
            </a:r>
            <a:endParaRPr b="1" sz="36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467" name="Google Shape;467;g385527fd5d9_0_1001"/>
          <p:cNvSpPr txBox="1"/>
          <p:nvPr>
            <p:ph idx="1" type="body"/>
          </p:nvPr>
        </p:nvSpPr>
        <p:spPr>
          <a:xfrm>
            <a:off x="1773150" y="5810054"/>
            <a:ext cx="12127200" cy="1661700"/>
          </a:xfrm>
          <a:prstGeom prst="rect">
            <a:avLst/>
          </a:prstGeom>
          <a:noFill/>
          <a:ln>
            <a:noFill/>
          </a:ln>
        </p:spPr>
        <p:txBody>
          <a:bodyPr anchorCtr="0" anchor="t" bIns="146275" lIns="146275" spcFirstLastPara="1" rIns="146275" wrap="square" tIns="146275">
            <a:noAutofit/>
          </a:bodyPr>
          <a:lstStyle/>
          <a:p>
            <a:pPr indent="0" lvl="0" marL="203200" rtl="0" algn="just">
              <a:lnSpc>
                <a:spcPct val="130000"/>
              </a:lnSpc>
              <a:spcBef>
                <a:spcPts val="0"/>
              </a:spcBef>
              <a:spcAft>
                <a:spcPts val="0"/>
              </a:spcAft>
              <a:buClr>
                <a:schemeClr val="dk1"/>
              </a:buClr>
              <a:buSzPts val="2600"/>
              <a:buNone/>
            </a:pPr>
            <a:r>
              <a:rPr lang="en-US" sz="2400">
                <a:solidFill>
                  <a:schemeClr val="dk1"/>
                </a:solidFill>
                <a:latin typeface="Roboto Slab"/>
                <a:ea typeface="Roboto Slab"/>
                <a:cs typeface="Roboto Slab"/>
                <a:sym typeface="Roboto Slab"/>
              </a:rPr>
              <a:t>Vai trò con người là then chốt: AI là trợ thủ đắc lực, không thể thay thế hoàn toàn tư duy phản biện, trách nhiệm và quyết định của người cán bộ, công chức.</a:t>
            </a:r>
            <a:endParaRPr sz="2400"/>
          </a:p>
        </p:txBody>
      </p:sp>
      <p:sp>
        <p:nvSpPr>
          <p:cNvPr id="468" name="Google Shape;468;g385527fd5d9_0_1001"/>
          <p:cNvSpPr txBox="1"/>
          <p:nvPr/>
        </p:nvSpPr>
        <p:spPr>
          <a:xfrm>
            <a:off x="1837650" y="2189416"/>
            <a:ext cx="12062700" cy="572424"/>
          </a:xfrm>
          <a:prstGeom prst="rect">
            <a:avLst/>
          </a:prstGeom>
          <a:noFill/>
          <a:ln>
            <a:noFill/>
          </a:ln>
        </p:spPr>
        <p:txBody>
          <a:bodyPr anchorCtr="0" anchor="t" bIns="45700" lIns="91425" spcFirstLastPara="1" rIns="91425" wrap="square" tIns="45700">
            <a:spAutoFit/>
          </a:bodyPr>
          <a:lstStyle/>
          <a:p>
            <a:pPr indent="0" lvl="0" marL="203200" marR="0" rtl="0" algn="just">
              <a:lnSpc>
                <a:spcPct val="130000"/>
              </a:lnSpc>
              <a:spcBef>
                <a:spcPts val="0"/>
              </a:spcBef>
              <a:spcAft>
                <a:spcPts val="0"/>
              </a:spcAft>
              <a:buClr>
                <a:schemeClr val="dk1"/>
              </a:buClr>
              <a:buSzPts val="2600"/>
              <a:buFont typeface="Arial"/>
              <a:buNone/>
            </a:pPr>
            <a:r>
              <a:rPr b="0" i="0" lang="en-US" sz="2400" u="none" cap="none" strike="noStrike">
                <a:solidFill>
                  <a:schemeClr val="dk1"/>
                </a:solidFill>
                <a:latin typeface="Roboto Slab"/>
                <a:ea typeface="Roboto Slab"/>
                <a:cs typeface="Roboto Slab"/>
                <a:sym typeface="Roboto Slab"/>
              </a:rPr>
              <a:t>Dùng riêng lẻ hoặc đồng thời cả Notion AI và Canva AI</a:t>
            </a:r>
            <a:endParaRPr b="0" i="0" sz="1400" u="none" cap="none" strike="noStrike">
              <a:solidFill>
                <a:srgbClr val="000000"/>
              </a:solidFill>
              <a:latin typeface="Arial"/>
              <a:ea typeface="Arial"/>
              <a:cs typeface="Arial"/>
              <a:sym typeface="Arial"/>
            </a:endParaRPr>
          </a:p>
        </p:txBody>
      </p:sp>
      <p:sp>
        <p:nvSpPr>
          <p:cNvPr id="469" name="Google Shape;469;g385527fd5d9_0_1001"/>
          <p:cNvSpPr txBox="1"/>
          <p:nvPr/>
        </p:nvSpPr>
        <p:spPr>
          <a:xfrm>
            <a:off x="1837650" y="3689343"/>
            <a:ext cx="11999400" cy="1052555"/>
          </a:xfrm>
          <a:prstGeom prst="rect">
            <a:avLst/>
          </a:prstGeom>
          <a:noFill/>
          <a:ln>
            <a:noFill/>
          </a:ln>
        </p:spPr>
        <p:txBody>
          <a:bodyPr anchorCtr="0" anchor="t" bIns="45700" lIns="91425" spcFirstLastPara="1" rIns="91425" wrap="square" tIns="45700">
            <a:spAutoFit/>
          </a:bodyPr>
          <a:lstStyle/>
          <a:p>
            <a:pPr indent="0" lvl="0" marL="203200" marR="0" rtl="0" algn="just">
              <a:lnSpc>
                <a:spcPct val="130000"/>
              </a:lnSpc>
              <a:spcBef>
                <a:spcPts val="0"/>
              </a:spcBef>
              <a:spcAft>
                <a:spcPts val="0"/>
              </a:spcAft>
              <a:buClr>
                <a:srgbClr val="000000"/>
              </a:buClr>
              <a:buSzPts val="2400"/>
              <a:buFont typeface="Arial"/>
              <a:buNone/>
            </a:pPr>
            <a:r>
              <a:rPr b="0" i="0" lang="en-US" sz="2400" u="none" cap="none" strike="noStrike">
                <a:solidFill>
                  <a:schemeClr val="dk1"/>
                </a:solidFill>
                <a:latin typeface="Roboto Slab"/>
                <a:ea typeface="Roboto Slab"/>
                <a:cs typeface="Roboto Slab"/>
                <a:sym typeface="Roboto Slab"/>
              </a:rPr>
              <a:t>Ưu tiên an toàn thông tin: Luôn kiểm duyệt kết quả AI tạo ra. Coi kết quả do AI tạo ra là bản nháp đầu tiên, cần có sự kiểm tra, hiệu chỉnh của con người.</a:t>
            </a:r>
            <a:endParaRPr b="0" i="0" sz="1400" u="none" cap="none" strike="noStrike">
              <a:solidFill>
                <a:srgbClr val="000000"/>
              </a:solidFill>
              <a:latin typeface="Arial"/>
              <a:ea typeface="Arial"/>
              <a:cs typeface="Arial"/>
              <a:sym typeface="Arial"/>
            </a:endParaRPr>
          </a:p>
        </p:txBody>
      </p:sp>
      <p:pic>
        <p:nvPicPr>
          <p:cNvPr descr="Lights On with solid fill" id="470" name="Google Shape;470;g385527fd5d9_0_1001"/>
          <p:cNvPicPr preferRelativeResize="0"/>
          <p:nvPr/>
        </p:nvPicPr>
        <p:blipFill rotWithShape="1">
          <a:blip r:embed="rId3">
            <a:alphaModFix/>
          </a:blip>
          <a:srcRect b="0" l="0" r="0" t="0"/>
          <a:stretch/>
        </p:blipFill>
        <p:spPr>
          <a:xfrm>
            <a:off x="921702" y="1967912"/>
            <a:ext cx="1015432" cy="1015432"/>
          </a:xfrm>
          <a:prstGeom prst="rect">
            <a:avLst/>
          </a:prstGeom>
          <a:noFill/>
          <a:ln>
            <a:noFill/>
          </a:ln>
        </p:spPr>
      </p:pic>
      <p:pic>
        <p:nvPicPr>
          <p:cNvPr descr="A blue and yellow logo&#10;&#10;AI-generated content may be incorrect." id="471" name="Google Shape;471;g385527fd5d9_0_1001"/>
          <p:cNvPicPr preferRelativeResize="0"/>
          <p:nvPr/>
        </p:nvPicPr>
        <p:blipFill rotWithShape="1">
          <a:blip r:embed="rId4">
            <a:alphaModFix/>
          </a:blip>
          <a:srcRect b="0" l="0" r="0" t="0"/>
          <a:stretch/>
        </p:blipFill>
        <p:spPr>
          <a:xfrm>
            <a:off x="879676" y="3688648"/>
            <a:ext cx="1105305" cy="1105305"/>
          </a:xfrm>
          <a:prstGeom prst="rect">
            <a:avLst/>
          </a:prstGeom>
          <a:noFill/>
          <a:ln>
            <a:noFill/>
          </a:ln>
        </p:spPr>
      </p:pic>
      <p:pic>
        <p:nvPicPr>
          <p:cNvPr descr="A blue and black logo&#10;&#10;AI-generated content may be incorrect." id="472" name="Google Shape;472;g385527fd5d9_0_1001"/>
          <p:cNvPicPr preferRelativeResize="0"/>
          <p:nvPr/>
        </p:nvPicPr>
        <p:blipFill rotWithShape="1">
          <a:blip r:embed="rId5">
            <a:alphaModFix/>
          </a:blip>
          <a:srcRect b="0" l="0" r="0" t="0"/>
          <a:stretch/>
        </p:blipFill>
        <p:spPr>
          <a:xfrm>
            <a:off x="846500" y="5814833"/>
            <a:ext cx="1186327" cy="1186327"/>
          </a:xfrm>
          <a:prstGeom prst="rect">
            <a:avLst/>
          </a:prstGeom>
          <a:noFill/>
          <a:ln>
            <a:noFill/>
          </a:ln>
        </p:spPr>
      </p:pic>
      <p:sp>
        <p:nvSpPr>
          <p:cNvPr id="473" name="Google Shape;473;g385527fd5d9_0_1001"/>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385527fd5d9_0_1001"/>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75" name="Google Shape;475;g385527fd5d9_0_1001"/>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76" name="Google Shape;476;g385527fd5d9_0_1001"/>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7c7b37095f_1_14"/>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4100">
                <a:solidFill>
                  <a:srgbClr val="0000AA"/>
                </a:solidFill>
                <a:latin typeface="Roboto Slab"/>
                <a:ea typeface="Roboto Slab"/>
                <a:cs typeface="Roboto Slab"/>
                <a:sym typeface="Roboto Slab"/>
              </a:rPr>
              <a:t>Thực hành với Notion AI</a:t>
            </a:r>
            <a:endParaRPr b="1" sz="41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482" name="Google Shape;482;g37c7b37095f_1_14"/>
          <p:cNvSpPr txBox="1"/>
          <p:nvPr>
            <p:ph idx="1" type="body"/>
          </p:nvPr>
        </p:nvSpPr>
        <p:spPr>
          <a:xfrm>
            <a:off x="498775" y="1662850"/>
            <a:ext cx="13632900" cy="6230400"/>
          </a:xfrm>
          <a:prstGeom prst="rect">
            <a:avLst/>
          </a:prstGeom>
          <a:noFill/>
          <a:ln>
            <a:noFill/>
          </a:ln>
        </p:spPr>
        <p:txBody>
          <a:bodyPr anchorCtr="0" anchor="t" bIns="146275" lIns="146275" spcFirstLastPara="1" rIns="146275" wrap="square" tIns="146275">
            <a:noAutofit/>
          </a:bodyPr>
          <a:lstStyle/>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Truy cập vào trang web: https://www.notion.com/product/ai</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Đăng ký tài khoản trên hệ thống</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Thực hành lập kế hoạch với Notion AI: </a:t>
            </a:r>
            <a:endParaRPr sz="2600">
              <a:solidFill>
                <a:schemeClr val="dk1"/>
              </a:solidFill>
              <a:latin typeface="Roboto Slab"/>
              <a:ea typeface="Roboto Slab"/>
              <a:cs typeface="Roboto Slab"/>
              <a:sym typeface="Roboto Slab"/>
            </a:endParaRPr>
          </a:p>
          <a:p>
            <a:pPr indent="-393700" lvl="1" marL="9144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Câu lệnh mẫu: “</a:t>
            </a:r>
            <a:r>
              <a:rPr i="1" lang="en-US" sz="2600">
                <a:solidFill>
                  <a:schemeClr val="dk1"/>
                </a:solidFill>
                <a:latin typeface="Roboto Slab"/>
                <a:ea typeface="Roboto Slab"/>
                <a:cs typeface="Roboto Slab"/>
                <a:sym typeface="Roboto Slab"/>
              </a:rPr>
              <a:t>Tạo kế hoạch dự án cho buổi hội thảo về chủ đề ‘Tối ưu hóa năng suất làm việc với AI</a:t>
            </a:r>
            <a:r>
              <a:rPr lang="en-US" sz="2600">
                <a:solidFill>
                  <a:schemeClr val="dk1"/>
                </a:solidFill>
                <a:latin typeface="Roboto Slab"/>
                <a:ea typeface="Roboto Slab"/>
                <a:cs typeface="Roboto Slab"/>
                <a:sym typeface="Roboto Slab"/>
              </a:rPr>
              <a:t>’”</a:t>
            </a:r>
            <a:endParaRPr sz="2600">
              <a:solidFill>
                <a:schemeClr val="dk1"/>
              </a:solidFill>
              <a:latin typeface="Roboto Slab"/>
              <a:ea typeface="Roboto Slab"/>
              <a:cs typeface="Roboto Slab"/>
              <a:sym typeface="Roboto Slab"/>
            </a:endParaRPr>
          </a:p>
          <a:p>
            <a:pPr indent="-393700" lvl="1" marL="9144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Thực hành tự chỉnh sửa, thay đổi, thêm/bớt cột theo nhu cầu.</a:t>
            </a:r>
            <a:endParaRPr sz="2600">
              <a:solidFill>
                <a:schemeClr val="dk1"/>
              </a:solidFill>
              <a:latin typeface="Roboto Slab"/>
              <a:ea typeface="Roboto Slab"/>
              <a:cs typeface="Roboto Slab"/>
              <a:sym typeface="Roboto Slab"/>
            </a:endParaRPr>
          </a:p>
          <a:p>
            <a:pPr indent="-393700" lvl="1" marL="9144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Thực hành với câu lệnh tạo kế hoạch khác theo nhu cầu.</a:t>
            </a:r>
            <a:endParaRPr sz="2600">
              <a:solidFill>
                <a:schemeClr val="dk1"/>
              </a:solidFill>
              <a:latin typeface="Roboto Slab"/>
              <a:ea typeface="Roboto Slab"/>
              <a:cs typeface="Roboto Slab"/>
              <a:sym typeface="Roboto Slab"/>
            </a:endParaRPr>
          </a:p>
          <a:p>
            <a:pPr indent="0" lvl="0" marL="0" rtl="0" algn="l">
              <a:lnSpc>
                <a:spcPct val="150000"/>
              </a:lnSpc>
              <a:spcBef>
                <a:spcPts val="0"/>
              </a:spcBef>
              <a:spcAft>
                <a:spcPts val="0"/>
              </a:spcAft>
              <a:buNone/>
            </a:pPr>
            <a:r>
              <a:t/>
            </a:r>
            <a:endParaRPr sz="2400">
              <a:solidFill>
                <a:schemeClr val="dk1"/>
              </a:solidFill>
              <a:latin typeface="Roboto Slab"/>
              <a:ea typeface="Roboto Slab"/>
              <a:cs typeface="Roboto Slab"/>
              <a:sym typeface="Roboto Slab"/>
            </a:endParaRPr>
          </a:p>
        </p:txBody>
      </p:sp>
      <p:sp>
        <p:nvSpPr>
          <p:cNvPr id="483" name="Google Shape;483;g37c7b37095f_1_14"/>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37c7b37095f_1_14"/>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85" name="Google Shape;485;g37c7b37095f_1_14"/>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86" name="Google Shape;486;g37c7b37095f_1_14"/>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7c0ec0eea5_0_17"/>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100">
                <a:solidFill>
                  <a:srgbClr val="0000AA"/>
                </a:solidFill>
                <a:latin typeface="Roboto Slab"/>
                <a:ea typeface="Roboto Slab"/>
                <a:cs typeface="Roboto Slab"/>
                <a:sym typeface="Roboto Slab"/>
              </a:rPr>
              <a:t>Hướng dẫn đăng ký tài khoản Notion AI</a:t>
            </a:r>
            <a:endParaRPr b="1" sz="41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492" name="Google Shape;492;g37c0ec0eea5_0_17"/>
          <p:cNvSpPr txBox="1"/>
          <p:nvPr>
            <p:ph idx="1" type="body"/>
          </p:nvPr>
        </p:nvSpPr>
        <p:spPr>
          <a:xfrm>
            <a:off x="64975" y="1423600"/>
            <a:ext cx="6927000" cy="6230400"/>
          </a:xfrm>
          <a:prstGeom prst="rect">
            <a:avLst/>
          </a:prstGeom>
          <a:noFill/>
          <a:ln>
            <a:noFill/>
          </a:ln>
        </p:spPr>
        <p:txBody>
          <a:bodyPr anchorCtr="0" anchor="t" bIns="146275" lIns="146275" spcFirstLastPara="1" rIns="146275" wrap="square" tIns="146275">
            <a:noAutofit/>
          </a:bodyPr>
          <a:lstStyle/>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1: </a:t>
            </a:r>
            <a:r>
              <a:rPr lang="en-US" sz="2400">
                <a:solidFill>
                  <a:schemeClr val="dk1"/>
                </a:solidFill>
                <a:latin typeface="Roboto Slab"/>
                <a:ea typeface="Roboto Slab"/>
                <a:cs typeface="Roboto Slab"/>
                <a:sym typeface="Roboto Slab"/>
              </a:rPr>
              <a:t>Truy cập vào trang web: </a:t>
            </a:r>
            <a:r>
              <a:rPr lang="en-US" sz="2400" u="sng">
                <a:solidFill>
                  <a:schemeClr val="hlink"/>
                </a:solidFill>
                <a:latin typeface="Roboto Slab"/>
                <a:ea typeface="Roboto Slab"/>
                <a:cs typeface="Roboto Slab"/>
                <a:sym typeface="Roboto Slab"/>
                <a:hlinkClick r:id="rId3"/>
              </a:rPr>
              <a:t>https://www.notion.com/product/ai</a:t>
            </a:r>
            <a:r>
              <a:rPr lang="en-US" sz="2400">
                <a:solidFill>
                  <a:schemeClr val="dk1"/>
                </a:solidFill>
                <a:latin typeface="Roboto Slab"/>
                <a:ea typeface="Roboto Slab"/>
                <a:cs typeface="Roboto Slab"/>
                <a:sym typeface="Roboto Slab"/>
              </a:rPr>
              <a:t>, bấm chọn “</a:t>
            </a:r>
            <a:r>
              <a:rPr b="1" lang="en-US" sz="2400">
                <a:solidFill>
                  <a:schemeClr val="dk1"/>
                </a:solidFill>
                <a:latin typeface="Roboto Slab"/>
                <a:ea typeface="Roboto Slab"/>
                <a:cs typeface="Roboto Slab"/>
                <a:sym typeface="Roboto Slab"/>
              </a:rPr>
              <a:t>Get Notion free</a:t>
            </a:r>
            <a:r>
              <a:rPr lang="en-US" sz="2400">
                <a:solidFill>
                  <a:schemeClr val="dk1"/>
                </a:solidFill>
                <a:latin typeface="Roboto Slab"/>
                <a:ea typeface="Roboto Slab"/>
                <a:cs typeface="Roboto Slab"/>
                <a:sym typeface="Roboto Slab"/>
              </a:rPr>
              <a:t>”</a:t>
            </a:r>
            <a:endParaRPr sz="2400">
              <a:solidFill>
                <a:schemeClr val="dk1"/>
              </a:solidFill>
              <a:latin typeface="Roboto Slab"/>
              <a:ea typeface="Roboto Slab"/>
              <a:cs typeface="Roboto Slab"/>
              <a:sym typeface="Roboto Slab"/>
            </a:endParaRPr>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2: Đăng ký tài khoản trên hệ thống với email (tùy chọn), sau khi nhập email hệ thống sẽ gửi mã xác thực về email, nhập mã xác thực này vào trang web. Đây là bước quan trọng nhất.</a:t>
            </a:r>
            <a:endParaRPr sz="2400"/>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3</a:t>
            </a:r>
            <a:r>
              <a:rPr lang="en-US" sz="2400">
                <a:solidFill>
                  <a:schemeClr val="dk1"/>
                </a:solidFill>
                <a:latin typeface="Roboto Slab"/>
                <a:ea typeface="Roboto Slab"/>
                <a:cs typeface="Roboto Slab"/>
                <a:sym typeface="Roboto Slab"/>
              </a:rPr>
              <a:t>: Tiếp tục theo chỉ dẫn của trang web, các chỉ dẫn này là tùy chọn theo người dùng. </a:t>
            </a:r>
            <a:endParaRPr sz="2400">
              <a:solidFill>
                <a:schemeClr val="dk1"/>
              </a:solidFill>
              <a:latin typeface="Roboto Slab"/>
              <a:ea typeface="Roboto Slab"/>
              <a:cs typeface="Roboto Slab"/>
              <a:sym typeface="Roboto Slab"/>
            </a:endParaRPr>
          </a:p>
        </p:txBody>
      </p:sp>
      <p:sp>
        <p:nvSpPr>
          <p:cNvPr id="493" name="Google Shape;493;g37c0ec0eea5_0_17"/>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37c0ec0eea5_0_17"/>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495" name="Google Shape;495;g37c0ec0eea5_0_17"/>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496" name="Google Shape;496;g37c0ec0eea5_0_17"/>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pic>
        <p:nvPicPr>
          <p:cNvPr id="497" name="Google Shape;497;g37c0ec0eea5_0_17"/>
          <p:cNvPicPr preferRelativeResize="0"/>
          <p:nvPr/>
        </p:nvPicPr>
        <p:blipFill>
          <a:blip r:embed="rId4">
            <a:alphaModFix/>
          </a:blip>
          <a:stretch>
            <a:fillRect/>
          </a:stretch>
        </p:blipFill>
        <p:spPr>
          <a:xfrm>
            <a:off x="6837173" y="1808088"/>
            <a:ext cx="4199124" cy="5198651"/>
          </a:xfrm>
          <a:prstGeom prst="rect">
            <a:avLst/>
          </a:prstGeom>
          <a:noFill/>
          <a:ln cap="flat" cmpd="sng" w="15875">
            <a:solidFill>
              <a:schemeClr val="accent1"/>
            </a:solidFill>
            <a:prstDash val="solid"/>
            <a:round/>
            <a:headEnd len="sm" w="sm" type="none"/>
            <a:tailEnd len="sm" w="sm" type="none"/>
          </a:ln>
        </p:spPr>
      </p:pic>
      <p:pic>
        <p:nvPicPr>
          <p:cNvPr id="498" name="Google Shape;498;g37c0ec0eea5_0_17"/>
          <p:cNvPicPr preferRelativeResize="0"/>
          <p:nvPr/>
        </p:nvPicPr>
        <p:blipFill>
          <a:blip r:embed="rId5">
            <a:alphaModFix/>
          </a:blip>
          <a:stretch>
            <a:fillRect/>
          </a:stretch>
        </p:blipFill>
        <p:spPr>
          <a:xfrm>
            <a:off x="11643600" y="2172487"/>
            <a:ext cx="2867525" cy="4676201"/>
          </a:xfrm>
          <a:prstGeom prst="rect">
            <a:avLst/>
          </a:prstGeom>
          <a:noFill/>
          <a:ln cap="flat" cmpd="sng" w="15875">
            <a:solidFill>
              <a:schemeClr val="accent1"/>
            </a:solidFill>
            <a:prstDash val="solid"/>
            <a:round/>
            <a:headEnd len="sm" w="sm" type="none"/>
            <a:tailEnd len="sm" w="sm" type="none"/>
          </a:ln>
        </p:spPr>
      </p:pic>
      <p:sp>
        <p:nvSpPr>
          <p:cNvPr id="499" name="Google Shape;499;g37c0ec0eea5_0_17"/>
          <p:cNvSpPr/>
          <p:nvPr/>
        </p:nvSpPr>
        <p:spPr>
          <a:xfrm>
            <a:off x="11172250" y="4381588"/>
            <a:ext cx="335400" cy="25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7c0ec0eea5_0_26"/>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4100">
                <a:solidFill>
                  <a:srgbClr val="0000AA"/>
                </a:solidFill>
                <a:latin typeface="Roboto Slab"/>
                <a:ea typeface="Roboto Slab"/>
                <a:cs typeface="Roboto Slab"/>
                <a:sym typeface="Roboto Slab"/>
              </a:rPr>
              <a:t>Một số bài thực hành với Canva AI</a:t>
            </a:r>
            <a:endParaRPr b="1" sz="41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505" name="Google Shape;505;g37c0ec0eea5_0_26"/>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37c0ec0eea5_0_26"/>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07" name="Google Shape;507;g37c0ec0eea5_0_26"/>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508" name="Google Shape;508;g37c0ec0eea5_0_26"/>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
        <p:nvSpPr>
          <p:cNvPr id="509" name="Google Shape;509;g37c0ec0eea5_0_26"/>
          <p:cNvSpPr txBox="1"/>
          <p:nvPr>
            <p:ph idx="1" type="body"/>
          </p:nvPr>
        </p:nvSpPr>
        <p:spPr>
          <a:xfrm>
            <a:off x="498725" y="1542025"/>
            <a:ext cx="13632900" cy="5159700"/>
          </a:xfrm>
          <a:prstGeom prst="rect">
            <a:avLst/>
          </a:prstGeom>
          <a:noFill/>
          <a:ln>
            <a:noFill/>
          </a:ln>
        </p:spPr>
        <p:txBody>
          <a:bodyPr anchorCtr="0" anchor="t" bIns="146275" lIns="146275" spcFirstLastPara="1" rIns="146275" wrap="square" tIns="146275">
            <a:noAutofit/>
          </a:bodyPr>
          <a:lstStyle/>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Truy cập vào trang web: https://www.canva.com/</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Đăng ký tài khoản trên hệ thống</a:t>
            </a:r>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Thực hành tạo poster với AI: </a:t>
            </a:r>
            <a:endParaRPr/>
          </a:p>
          <a:p>
            <a:pPr indent="-393700" lvl="1" marL="9144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Câu lệnh mẫu: “</a:t>
            </a:r>
            <a:r>
              <a:rPr i="1" lang="en-US" sz="2600">
                <a:solidFill>
                  <a:schemeClr val="dk1"/>
                </a:solidFill>
                <a:latin typeface="Roboto Slab"/>
                <a:ea typeface="Roboto Slab"/>
                <a:cs typeface="Roboto Slab"/>
                <a:sym typeface="Roboto Slab"/>
              </a:rPr>
              <a:t>Poster dọc A2 giới thiệu “Nông sản Việt Nam”: mẹt tre đầy gạo, cà phê, hạt điều, tiêu, thanh long, xoài, vải, dừa; nền ruộng bậc thang, sông Mekong, họa tiết tươi vui; màu đỏ, vàng, xanh lúa; phong cách bán thực, ánh sáng ấm, in độ nét CMYK 300DPI.’</a:t>
            </a:r>
            <a:r>
              <a:rPr lang="en-US" sz="2600">
                <a:solidFill>
                  <a:schemeClr val="dk1"/>
                </a:solidFill>
                <a:latin typeface="Roboto Slab"/>
                <a:ea typeface="Roboto Slab"/>
                <a:cs typeface="Roboto Slab"/>
                <a:sym typeface="Roboto Slab"/>
              </a:rPr>
              <a:t>”</a:t>
            </a:r>
            <a:endParaRPr sz="2600">
              <a:solidFill>
                <a:schemeClr val="dk1"/>
              </a:solidFill>
              <a:latin typeface="Roboto Slab"/>
              <a:ea typeface="Roboto Slab"/>
              <a:cs typeface="Roboto Slab"/>
              <a:sym typeface="Roboto Slab"/>
            </a:endParaRPr>
          </a:p>
          <a:p>
            <a:pPr indent="-393700" lvl="1" marL="9144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Thực hành với câu lệnh khác theo nhu cầu.</a:t>
            </a:r>
            <a:endParaRPr sz="2600">
              <a:solidFill>
                <a:schemeClr val="dk1"/>
              </a:solidFill>
              <a:latin typeface="Roboto Slab"/>
              <a:ea typeface="Roboto Slab"/>
              <a:cs typeface="Roboto Slab"/>
              <a:sym typeface="Roboto Slab"/>
            </a:endParaRPr>
          </a:p>
          <a:p>
            <a:pPr indent="0" lvl="0" marL="0" rtl="0" algn="l">
              <a:lnSpc>
                <a:spcPct val="150000"/>
              </a:lnSpc>
              <a:spcBef>
                <a:spcPts val="0"/>
              </a:spcBef>
              <a:spcAft>
                <a:spcPts val="0"/>
              </a:spcAft>
              <a:buSzPts val="2900"/>
              <a:buNone/>
            </a:pPr>
            <a:r>
              <a:t/>
            </a:r>
            <a:endParaRPr sz="2600">
              <a:solidFill>
                <a:schemeClr val="dk1"/>
              </a:solidFill>
              <a:latin typeface="Roboto Slab"/>
              <a:ea typeface="Roboto Slab"/>
              <a:cs typeface="Roboto Slab"/>
              <a:sym typeface="Roboto Slab"/>
            </a:endParaRPr>
          </a:p>
          <a:p>
            <a:pPr indent="0" lvl="0" marL="0" rtl="0" algn="l">
              <a:lnSpc>
                <a:spcPct val="150000"/>
              </a:lnSpc>
              <a:spcBef>
                <a:spcPts val="0"/>
              </a:spcBef>
              <a:spcAft>
                <a:spcPts val="0"/>
              </a:spcAft>
              <a:buSzPts val="2900"/>
              <a:buNone/>
            </a:pPr>
            <a:r>
              <a:t/>
            </a:r>
            <a:endParaRPr>
              <a:latin typeface="Roboto Slab"/>
              <a:ea typeface="Roboto Slab"/>
              <a:cs typeface="Roboto Slab"/>
              <a:sym typeface="Roboto Slab"/>
            </a:endParaRPr>
          </a:p>
          <a:p>
            <a:pPr indent="0" lvl="0" marL="203200" rtl="0" algn="l">
              <a:lnSpc>
                <a:spcPct val="150000"/>
              </a:lnSpc>
              <a:spcBef>
                <a:spcPts val="0"/>
              </a:spcBef>
              <a:spcAft>
                <a:spcPts val="0"/>
              </a:spcAft>
              <a:buClr>
                <a:schemeClr val="dk1"/>
              </a:buClr>
              <a:buSzPts val="2600"/>
              <a:buNone/>
            </a:pPr>
            <a:r>
              <a:t/>
            </a:r>
            <a:endParaRPr sz="2600">
              <a:solidFill>
                <a:schemeClr val="dk1"/>
              </a:solidFill>
              <a:latin typeface="Roboto Slab"/>
              <a:ea typeface="Roboto Slab"/>
              <a:cs typeface="Roboto Slab"/>
              <a:sym typeface="Roboto Slab"/>
            </a:endParaRPr>
          </a:p>
          <a:p>
            <a:pPr indent="-368300" lvl="0" marL="736600" rtl="0" algn="l">
              <a:lnSpc>
                <a:spcPct val="150000"/>
              </a:lnSpc>
              <a:spcBef>
                <a:spcPts val="0"/>
              </a:spcBef>
              <a:spcAft>
                <a:spcPts val="0"/>
              </a:spcAft>
              <a:buClr>
                <a:schemeClr val="dk1"/>
              </a:buClr>
              <a:buSzPts val="2600"/>
              <a:buFont typeface="Roboto Slab"/>
              <a:buNone/>
            </a:pPr>
            <a:r>
              <a:t/>
            </a:r>
            <a:endParaRPr sz="2600">
              <a:solidFill>
                <a:schemeClr val="dk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85527fd5d9_0_293"/>
          <p:cNvSpPr txBox="1"/>
          <p:nvPr/>
        </p:nvSpPr>
        <p:spPr>
          <a:xfrm>
            <a:off x="537050" y="2939475"/>
            <a:ext cx="13600200" cy="2410500"/>
          </a:xfrm>
          <a:prstGeom prst="rect">
            <a:avLst/>
          </a:prstGeom>
          <a:noFill/>
          <a:ln>
            <a:noFill/>
          </a:ln>
        </p:spPr>
        <p:txBody>
          <a:bodyPr anchorCtr="0" anchor="t" bIns="146275" lIns="146275" spcFirstLastPara="1" rIns="146275" wrap="square" tIns="146275">
            <a:spAutoFit/>
          </a:bodyPr>
          <a:lstStyle/>
          <a:p>
            <a:pPr indent="0" lvl="0" marL="0" marR="0" rtl="0" algn="ctr">
              <a:lnSpc>
                <a:spcPct val="120000"/>
              </a:lnSpc>
              <a:spcBef>
                <a:spcPts val="0"/>
              </a:spcBef>
              <a:spcAft>
                <a:spcPts val="0"/>
              </a:spcAft>
              <a:buClr>
                <a:srgbClr val="000000"/>
              </a:buClr>
              <a:buSzPts val="7700"/>
              <a:buFont typeface="Arial"/>
              <a:buNone/>
            </a:pPr>
            <a:r>
              <a:rPr b="1" i="0" lang="en-US" sz="7700" u="none" cap="none" strike="noStrike">
                <a:solidFill>
                  <a:srgbClr val="0000AA"/>
                </a:solidFill>
                <a:latin typeface="Roboto Slab"/>
                <a:ea typeface="Roboto Slab"/>
                <a:cs typeface="Roboto Slab"/>
                <a:sym typeface="Roboto Slab"/>
              </a:rPr>
              <a:t>1</a:t>
            </a:r>
            <a:r>
              <a:rPr b="1" i="0" lang="en-US" sz="4500" u="none" cap="none" strike="noStrike">
                <a:solidFill>
                  <a:srgbClr val="0000AA"/>
                </a:solidFill>
                <a:latin typeface="Roboto Slab"/>
                <a:ea typeface="Roboto Slab"/>
                <a:cs typeface="Roboto Slab"/>
                <a:sym typeface="Roboto Slab"/>
              </a:rPr>
              <a:t>. GIỚI THIỆU </a:t>
            </a:r>
            <a:r>
              <a:rPr b="1" i="0" lang="en-US" sz="4500" u="none" cap="none" strike="noStrike">
                <a:solidFill>
                  <a:srgbClr val="FF0000"/>
                </a:solidFill>
                <a:latin typeface="Roboto Slab"/>
                <a:ea typeface="Roboto Slab"/>
                <a:cs typeface="Roboto Slab"/>
                <a:sym typeface="Roboto Slab"/>
              </a:rPr>
              <a:t>NOTION AI </a:t>
            </a:r>
            <a:endParaRPr b="1" i="0" sz="4500" u="none" cap="none" strike="noStrike">
              <a:solidFill>
                <a:srgbClr val="FF0000"/>
              </a:solidFill>
              <a:latin typeface="Roboto Slab"/>
              <a:ea typeface="Roboto Slab"/>
              <a:cs typeface="Roboto Slab"/>
              <a:sym typeface="Roboto Slab"/>
            </a:endParaRPr>
          </a:p>
          <a:p>
            <a:pPr indent="0" lvl="0" marL="0" marR="0" rtl="0" algn="ctr">
              <a:lnSpc>
                <a:spcPct val="120000"/>
              </a:lnSpc>
              <a:spcBef>
                <a:spcPts val="0"/>
              </a:spcBef>
              <a:spcAft>
                <a:spcPts val="0"/>
              </a:spcAft>
              <a:buClr>
                <a:srgbClr val="000000"/>
              </a:buClr>
              <a:buSzPts val="7700"/>
              <a:buFont typeface="Arial"/>
              <a:buNone/>
            </a:pPr>
            <a:r>
              <a:rPr b="1" i="0" lang="en-US" sz="4500" u="none" cap="none" strike="noStrike">
                <a:solidFill>
                  <a:srgbClr val="0000AA"/>
                </a:solidFill>
                <a:latin typeface="Roboto Slab"/>
                <a:ea typeface="Roboto Slab"/>
                <a:cs typeface="Roboto Slab"/>
                <a:sym typeface="Roboto Slab"/>
              </a:rPr>
              <a:t>TRỢ LÝ QUẢN LÝ CÔNG VIỆC THÔNG MINH</a:t>
            </a:r>
            <a:endParaRPr b="1" i="0" sz="4500" u="none" cap="none" strike="noStrike">
              <a:solidFill>
                <a:srgbClr val="0000AA"/>
              </a:solidFill>
              <a:latin typeface="Roboto Slab"/>
              <a:ea typeface="Roboto Slab"/>
              <a:cs typeface="Roboto Slab"/>
              <a:sym typeface="Roboto Slab"/>
            </a:endParaRPr>
          </a:p>
        </p:txBody>
      </p:sp>
      <p:grpSp>
        <p:nvGrpSpPr>
          <p:cNvPr id="128" name="Google Shape;128;g385527fd5d9_0_293"/>
          <p:cNvGrpSpPr/>
          <p:nvPr/>
        </p:nvGrpSpPr>
        <p:grpSpPr>
          <a:xfrm>
            <a:off x="0" y="58450"/>
            <a:ext cx="14630400" cy="1631160"/>
            <a:chOff x="0" y="58450"/>
            <a:chExt cx="9144000" cy="1019475"/>
          </a:xfrm>
        </p:grpSpPr>
        <p:pic>
          <p:nvPicPr>
            <p:cNvPr id="129" name="Google Shape;129;g385527fd5d9_0_293"/>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130" name="Google Shape;130;g385527fd5d9_0_293"/>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131" name="Google Shape;131;g385527fd5d9_0_293"/>
            <p:cNvSpPr/>
            <p:nvPr/>
          </p:nvSpPr>
          <p:spPr>
            <a:xfrm>
              <a:off x="0" y="990325"/>
              <a:ext cx="9144000" cy="876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132" name="Google Shape;132;g385527fd5d9_0_293"/>
            <p:cNvSpPr txBox="1"/>
            <p:nvPr/>
          </p:nvSpPr>
          <p:spPr>
            <a:xfrm>
              <a:off x="1783828" y="58450"/>
              <a:ext cx="2779500" cy="738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5760"/>
                <a:buFont typeface="Arial"/>
                <a:buNone/>
              </a:pPr>
              <a:r>
                <a:rPr b="1" i="0" lang="en-US" sz="5760" u="none" cap="none" strike="noStrike">
                  <a:solidFill>
                    <a:srgbClr val="1C4587"/>
                  </a:solidFill>
                  <a:latin typeface="Roboto Slab"/>
                  <a:ea typeface="Roboto Slab"/>
                  <a:cs typeface="Roboto Slab"/>
                  <a:sym typeface="Roboto Slab"/>
                </a:rPr>
                <a:t>UET</a:t>
              </a:r>
              <a:endParaRPr b="0" i="0" sz="1280" u="none" cap="none" strike="noStrike">
                <a:solidFill>
                  <a:srgbClr val="1C4587"/>
                </a:solidFill>
                <a:latin typeface="Roboto Slab"/>
                <a:ea typeface="Roboto Slab"/>
                <a:cs typeface="Roboto Slab"/>
                <a:sym typeface="Roboto Slab"/>
              </a:endParaRPr>
            </a:p>
          </p:txBody>
        </p:sp>
        <p:sp>
          <p:nvSpPr>
            <p:cNvPr id="133" name="Google Shape;133;g385527fd5d9_0_293"/>
            <p:cNvSpPr/>
            <p:nvPr/>
          </p:nvSpPr>
          <p:spPr>
            <a:xfrm>
              <a:off x="4572000" y="990325"/>
              <a:ext cx="4572000" cy="87600"/>
            </a:xfrm>
            <a:prstGeom prst="rect">
              <a:avLst/>
            </a:prstGeom>
            <a:solidFill>
              <a:srgbClr val="FF0000"/>
            </a:solidFill>
            <a:ln cap="flat" cmpd="sng" w="15250">
              <a:solidFill>
                <a:srgbClr val="FF0000"/>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134" name="Google Shape;134;g385527fd5d9_0_293"/>
            <p:cNvSpPr txBox="1"/>
            <p:nvPr/>
          </p:nvSpPr>
          <p:spPr>
            <a:xfrm>
              <a:off x="2375578" y="58450"/>
              <a:ext cx="1468500" cy="269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880"/>
                <a:buFont typeface="Arial"/>
                <a:buNone/>
              </a:pPr>
              <a:r>
                <a:rPr b="0" i="1" lang="en-US" sz="880" u="none" cap="none" strike="noStrike">
                  <a:solidFill>
                    <a:srgbClr val="1C4587"/>
                  </a:solidFill>
                  <a:latin typeface="Roboto"/>
                  <a:ea typeface="Roboto"/>
                  <a:cs typeface="Roboto"/>
                  <a:sym typeface="Roboto"/>
                </a:rPr>
                <a:t>Since 2004</a:t>
              </a:r>
              <a:endParaRPr b="0" i="1" sz="880" u="none" cap="none" strike="noStrike">
                <a:solidFill>
                  <a:srgbClr val="1C4587"/>
                </a:solidFill>
                <a:latin typeface="Roboto"/>
                <a:ea typeface="Roboto"/>
                <a:cs typeface="Roboto"/>
                <a:sym typeface="Roboto"/>
              </a:endParaRPr>
            </a:p>
          </p:txBody>
        </p:sp>
        <p:sp>
          <p:nvSpPr>
            <p:cNvPr id="135" name="Google Shape;135;g385527fd5d9_0_293"/>
            <p:cNvSpPr txBox="1"/>
            <p:nvPr/>
          </p:nvSpPr>
          <p:spPr>
            <a:xfrm>
              <a:off x="1827678" y="543925"/>
              <a:ext cx="2779500" cy="446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40"/>
                <a:buFont typeface="Arial"/>
                <a:buNone/>
              </a:pPr>
              <a:r>
                <a:rPr b="1" lang="en-US" sz="1440">
                  <a:solidFill>
                    <a:srgbClr val="1C4587"/>
                  </a:solidFill>
                  <a:latin typeface="Roboto Slab"/>
                  <a:ea typeface="Roboto Slab"/>
                  <a:cs typeface="Roboto Slab"/>
                  <a:sym typeface="Roboto Slab"/>
                </a:rPr>
                <a:t>TRƯỜNG </a:t>
              </a:r>
              <a:r>
                <a:rPr b="1" i="0" lang="en-US" sz="1440" u="none" cap="none" strike="noStrike">
                  <a:solidFill>
                    <a:srgbClr val="1C4587"/>
                  </a:solidFill>
                  <a:latin typeface="Roboto Slab"/>
                  <a:ea typeface="Roboto Slab"/>
                  <a:cs typeface="Roboto Slab"/>
                  <a:sym typeface="Roboto Slab"/>
                </a:rPr>
                <a:t>ĐẠI HỌC CÔNG NGHỆ, ĐHQGHN</a:t>
              </a:r>
              <a:endParaRPr b="1" i="0" sz="144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80"/>
                <a:buFont typeface="Arial"/>
                <a:buNone/>
              </a:pPr>
              <a:r>
                <a:rPr b="0" i="0" lang="en-US" sz="1280" u="none" cap="none" strike="noStrike">
                  <a:solidFill>
                    <a:srgbClr val="1C4587"/>
                  </a:solidFill>
                  <a:latin typeface="Roboto Slab"/>
                  <a:ea typeface="Roboto Slab"/>
                  <a:cs typeface="Roboto Slab"/>
                  <a:sym typeface="Roboto Slab"/>
                </a:rPr>
                <a:t>VNU-University of Engineering and Technology</a:t>
              </a:r>
              <a:endParaRPr b="0" i="0" sz="1280" u="none" cap="none" strike="noStrike">
                <a:solidFill>
                  <a:srgbClr val="1C4587"/>
                </a:solidFill>
                <a:latin typeface="Roboto Slab"/>
                <a:ea typeface="Roboto Slab"/>
                <a:cs typeface="Roboto Slab"/>
                <a:sym typeface="Roboto Slab"/>
              </a:endParaRPr>
            </a:p>
          </p:txBody>
        </p:sp>
        <p:pic>
          <p:nvPicPr>
            <p:cNvPr id="136" name="Google Shape;136;g385527fd5d9_0_293"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137" name="Google Shape;137;g385527fd5d9_0_293"/>
            <p:cNvSpPr txBox="1"/>
            <p:nvPr/>
          </p:nvSpPr>
          <p:spPr>
            <a:xfrm>
              <a:off x="4976100" y="233475"/>
              <a:ext cx="3113100" cy="609600"/>
            </a:xfrm>
            <a:prstGeom prst="rect">
              <a:avLst/>
            </a:prstGeom>
            <a:noFill/>
            <a:ln>
              <a:noFill/>
            </a:ln>
          </p:spPr>
          <p:txBody>
            <a:bodyPr anchorCtr="0" anchor="t" bIns="146275" lIns="146275" spcFirstLastPara="1" rIns="146275" wrap="square" tIns="146275">
              <a:spAutoFit/>
            </a:bodyPr>
            <a:lstStyle/>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ĐẢNG CỘNG SẢN VIỆT NAM</a:t>
              </a:r>
              <a:endParaRPr b="1" sz="192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VĂN PHÒNG TRUNG ƯƠNG ĐẢNG</a:t>
              </a:r>
              <a:endParaRPr b="1" sz="1920">
                <a:solidFill>
                  <a:srgbClr val="FF0000"/>
                </a:solidFill>
                <a:latin typeface="Roboto Slab"/>
                <a:ea typeface="Roboto Slab"/>
                <a:cs typeface="Roboto Slab"/>
                <a:sym typeface="Roboto Slab"/>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7c7b37095f_1_27"/>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SzPts val="1600"/>
              <a:buNone/>
            </a:pPr>
            <a:r>
              <a:rPr b="1" lang="en-US" sz="4100">
                <a:solidFill>
                  <a:srgbClr val="0000AA"/>
                </a:solidFill>
                <a:latin typeface="Roboto Slab"/>
                <a:ea typeface="Roboto Slab"/>
                <a:cs typeface="Roboto Slab"/>
                <a:sym typeface="Roboto Slab"/>
              </a:rPr>
              <a:t>Hướng dẫn đăng ký tài khoản Canva AI</a:t>
            </a:r>
            <a:endParaRPr b="1" sz="41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515" name="Google Shape;515;g37c7b37095f_1_27"/>
          <p:cNvSpPr txBox="1"/>
          <p:nvPr>
            <p:ph idx="1" type="body"/>
          </p:nvPr>
        </p:nvSpPr>
        <p:spPr>
          <a:xfrm>
            <a:off x="64975" y="1423600"/>
            <a:ext cx="6927000" cy="6230400"/>
          </a:xfrm>
          <a:prstGeom prst="rect">
            <a:avLst/>
          </a:prstGeom>
          <a:noFill/>
          <a:ln>
            <a:noFill/>
          </a:ln>
        </p:spPr>
        <p:txBody>
          <a:bodyPr anchorCtr="0" anchor="t" bIns="146275" lIns="146275" spcFirstLastPara="1" rIns="146275" wrap="square" tIns="146275">
            <a:noAutofit/>
          </a:bodyPr>
          <a:lstStyle/>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1: Truy cập vào trang web: </a:t>
            </a:r>
            <a:r>
              <a:rPr lang="en-US" sz="2600">
                <a:solidFill>
                  <a:schemeClr val="dk1"/>
                </a:solidFill>
                <a:latin typeface="Roboto Slab"/>
                <a:ea typeface="Roboto Slab"/>
                <a:cs typeface="Roboto Slab"/>
                <a:sym typeface="Roboto Slab"/>
              </a:rPr>
              <a:t>https://www.canva.com/</a:t>
            </a:r>
            <a:r>
              <a:rPr lang="en-US" sz="2400">
                <a:solidFill>
                  <a:schemeClr val="dk1"/>
                </a:solidFill>
                <a:latin typeface="Roboto Slab"/>
                <a:ea typeface="Roboto Slab"/>
                <a:cs typeface="Roboto Slab"/>
                <a:sym typeface="Roboto Slab"/>
              </a:rPr>
              <a:t>, bấm chọn “</a:t>
            </a:r>
            <a:r>
              <a:rPr b="1" lang="en-US" sz="2400">
                <a:solidFill>
                  <a:schemeClr val="dk1"/>
                </a:solidFill>
                <a:latin typeface="Roboto Slab"/>
                <a:ea typeface="Roboto Slab"/>
                <a:cs typeface="Roboto Slab"/>
                <a:sym typeface="Roboto Slab"/>
              </a:rPr>
              <a:t>Sign up</a:t>
            </a:r>
            <a:r>
              <a:rPr lang="en-US" sz="2400">
                <a:solidFill>
                  <a:schemeClr val="dk1"/>
                </a:solidFill>
                <a:latin typeface="Roboto Slab"/>
                <a:ea typeface="Roboto Slab"/>
                <a:cs typeface="Roboto Slab"/>
                <a:sym typeface="Roboto Slab"/>
              </a:rPr>
              <a:t>”, hoặc “</a:t>
            </a:r>
            <a:r>
              <a:rPr b="1" lang="en-US" sz="2400">
                <a:solidFill>
                  <a:schemeClr val="dk1"/>
                </a:solidFill>
                <a:latin typeface="Roboto Slab"/>
                <a:ea typeface="Roboto Slab"/>
                <a:cs typeface="Roboto Slab"/>
                <a:sym typeface="Roboto Slab"/>
              </a:rPr>
              <a:t>Log in</a:t>
            </a:r>
            <a:r>
              <a:rPr lang="en-US" sz="2400">
                <a:solidFill>
                  <a:schemeClr val="dk1"/>
                </a:solidFill>
                <a:latin typeface="Roboto Slab"/>
                <a:ea typeface="Roboto Slab"/>
                <a:cs typeface="Roboto Slab"/>
                <a:sym typeface="Roboto Slab"/>
              </a:rPr>
              <a:t>” cũng được.</a:t>
            </a:r>
            <a:endParaRPr sz="2400">
              <a:solidFill>
                <a:schemeClr val="dk1"/>
              </a:solidFill>
              <a:latin typeface="Roboto Slab"/>
              <a:ea typeface="Roboto Slab"/>
              <a:cs typeface="Roboto Slab"/>
              <a:sym typeface="Roboto Slab"/>
            </a:endParaRPr>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2: Đăng ký tài khoản trên hệ thống với email (tùy chọn), nhập tài khoản email (email, mật khẩu), hệ thống sẽ tự xác thực, không cần mã xác thực.</a:t>
            </a:r>
            <a:endParaRPr sz="2400"/>
          </a:p>
          <a:p>
            <a:pPr indent="-520700" lvl="0" marL="736600" rtl="0" algn="l">
              <a:lnSpc>
                <a:spcPct val="150000"/>
              </a:lnSpc>
              <a:spcBef>
                <a:spcPts val="0"/>
              </a:spcBef>
              <a:spcAft>
                <a:spcPts val="0"/>
              </a:spcAft>
              <a:buClr>
                <a:schemeClr val="dk1"/>
              </a:buClr>
              <a:buSzPts val="2400"/>
              <a:buFont typeface="Roboto Slab"/>
              <a:buChar char="●"/>
            </a:pPr>
            <a:r>
              <a:rPr lang="en-US" sz="2400">
                <a:solidFill>
                  <a:schemeClr val="dk1"/>
                </a:solidFill>
                <a:latin typeface="Roboto Slab"/>
                <a:ea typeface="Roboto Slab"/>
                <a:cs typeface="Roboto Slab"/>
                <a:sym typeface="Roboto Slab"/>
              </a:rPr>
              <a:t>Bước 3: Tạo tài khoản và đăng nhập thành công, người dùng có thể bắt đầu sử dụng. </a:t>
            </a:r>
            <a:endParaRPr sz="2400">
              <a:solidFill>
                <a:schemeClr val="dk1"/>
              </a:solidFill>
              <a:latin typeface="Roboto Slab"/>
              <a:ea typeface="Roboto Slab"/>
              <a:cs typeface="Roboto Slab"/>
              <a:sym typeface="Roboto Slab"/>
            </a:endParaRPr>
          </a:p>
        </p:txBody>
      </p:sp>
      <p:sp>
        <p:nvSpPr>
          <p:cNvPr id="516" name="Google Shape;516;g37c7b37095f_1_27"/>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37c7b37095f_1_27"/>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18" name="Google Shape;518;g37c7b37095f_1_27"/>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519" name="Google Shape;519;g37c7b37095f_1_27"/>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pic>
        <p:nvPicPr>
          <p:cNvPr id="520" name="Google Shape;520;g37c7b37095f_1_27"/>
          <p:cNvPicPr preferRelativeResize="0"/>
          <p:nvPr/>
        </p:nvPicPr>
        <p:blipFill>
          <a:blip r:embed="rId3">
            <a:alphaModFix/>
          </a:blip>
          <a:stretch>
            <a:fillRect/>
          </a:stretch>
        </p:blipFill>
        <p:spPr>
          <a:xfrm>
            <a:off x="7930925" y="1399080"/>
            <a:ext cx="6200709" cy="62230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85527fd5d9_0_1087"/>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4100">
                <a:solidFill>
                  <a:srgbClr val="0000AA"/>
                </a:solidFill>
                <a:latin typeface="Roboto Slab"/>
                <a:ea typeface="Roboto Slab"/>
                <a:cs typeface="Roboto Slab"/>
                <a:sym typeface="Roboto Slab"/>
              </a:rPr>
              <a:t>Tài liệu tham khảo &amp; hỗ trợ</a:t>
            </a:r>
            <a:endParaRPr b="1" sz="4100">
              <a:solidFill>
                <a:srgbClr val="0000AA"/>
              </a:solidFill>
              <a:latin typeface="Roboto Slab"/>
              <a:ea typeface="Roboto Slab"/>
              <a:cs typeface="Roboto Slab"/>
              <a:sym typeface="Roboto Slab"/>
            </a:endParaRPr>
          </a:p>
          <a:p>
            <a:pPr indent="0" lvl="0" marL="0" rtl="0" algn="l">
              <a:lnSpc>
                <a:spcPct val="100000"/>
              </a:lnSpc>
              <a:spcBef>
                <a:spcPts val="0"/>
              </a:spcBef>
              <a:spcAft>
                <a:spcPts val="0"/>
              </a:spcAft>
              <a:buSzPts val="1600"/>
              <a:buNone/>
            </a:pPr>
            <a:r>
              <a:t/>
            </a:r>
            <a:endParaRPr b="1" sz="4300">
              <a:solidFill>
                <a:srgbClr val="0000AA"/>
              </a:solidFill>
              <a:latin typeface="Roboto Slab"/>
              <a:ea typeface="Roboto Slab"/>
              <a:cs typeface="Roboto Slab"/>
              <a:sym typeface="Roboto Slab"/>
            </a:endParaRPr>
          </a:p>
        </p:txBody>
      </p:sp>
      <p:sp>
        <p:nvSpPr>
          <p:cNvPr id="526" name="Google Shape;526;g385527fd5d9_0_1087"/>
          <p:cNvSpPr txBox="1"/>
          <p:nvPr>
            <p:ph idx="1" type="body"/>
          </p:nvPr>
        </p:nvSpPr>
        <p:spPr>
          <a:xfrm>
            <a:off x="498720" y="1678825"/>
            <a:ext cx="13632900" cy="2811951"/>
          </a:xfrm>
          <a:prstGeom prst="rect">
            <a:avLst/>
          </a:prstGeom>
          <a:noFill/>
          <a:ln>
            <a:noFill/>
          </a:ln>
        </p:spPr>
        <p:txBody>
          <a:bodyPr anchorCtr="0" anchor="t" bIns="146275" lIns="146275" spcFirstLastPara="1" rIns="146275" wrap="square" tIns="146275">
            <a:noAutofit/>
          </a:bodyPr>
          <a:lstStyle/>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Hướng dẫn sử dụng Notion AI: </a:t>
            </a:r>
            <a:r>
              <a:rPr lang="en-US" sz="2600" u="sng">
                <a:solidFill>
                  <a:schemeClr val="dk1"/>
                </a:solidFill>
                <a:latin typeface="Roboto Slab"/>
                <a:ea typeface="Roboto Slab"/>
                <a:cs typeface="Roboto Slab"/>
                <a:sym typeface="Roboto Slab"/>
                <a:hlinkClick r:id="rId3">
                  <a:extLst>
                    <a:ext uri="{A12FA001-AC4F-418D-AE19-62706E023703}">
                      <ahyp:hlinkClr val="tx"/>
                    </a:ext>
                  </a:extLst>
                </a:hlinkClick>
              </a:rPr>
              <a:t>https://www.notion.so/help/guides/using-notion-ai</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Hướng dẫn sử dụng Canva AI: </a:t>
            </a:r>
            <a:r>
              <a:rPr lang="en-US" sz="2600" u="sng">
                <a:solidFill>
                  <a:schemeClr val="dk1"/>
                </a:solidFill>
                <a:latin typeface="Roboto Slab"/>
                <a:ea typeface="Roboto Slab"/>
                <a:cs typeface="Roboto Slab"/>
                <a:sym typeface="Roboto Slab"/>
                <a:hlinkClick r:id="rId4">
                  <a:extLst>
                    <a:ext uri="{A12FA001-AC4F-418D-AE19-62706E023703}">
                      <ahyp:hlinkClr val="tx"/>
                    </a:ext>
                  </a:extLst>
                </a:hlinkClick>
              </a:rPr>
              <a:t>https://www.canva.com/help/</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Thông tin liên hệ của bộ phận hỗ trợ: [Email/Số điện thoại]</a:t>
            </a:r>
            <a:endParaRPr sz="2600">
              <a:solidFill>
                <a:schemeClr val="dk1"/>
              </a:solidFill>
              <a:latin typeface="Roboto Slab"/>
              <a:ea typeface="Roboto Slab"/>
              <a:cs typeface="Roboto Slab"/>
              <a:sym typeface="Roboto Slab"/>
            </a:endParaRPr>
          </a:p>
          <a:p>
            <a:pPr indent="-533400" lvl="0" marL="736600" rtl="0" algn="l">
              <a:lnSpc>
                <a:spcPct val="150000"/>
              </a:lnSpc>
              <a:spcBef>
                <a:spcPts val="0"/>
              </a:spcBef>
              <a:spcAft>
                <a:spcPts val="0"/>
              </a:spcAft>
              <a:buClr>
                <a:schemeClr val="dk1"/>
              </a:buClr>
              <a:buSzPts val="2600"/>
              <a:buFont typeface="Roboto Slab"/>
              <a:buChar char="●"/>
            </a:pPr>
            <a:r>
              <a:rPr lang="en-US" sz="2600">
                <a:solidFill>
                  <a:schemeClr val="dk1"/>
                </a:solidFill>
                <a:latin typeface="Roboto Slab"/>
                <a:ea typeface="Roboto Slab"/>
                <a:cs typeface="Roboto Slab"/>
                <a:sym typeface="Roboto Slab"/>
              </a:rPr>
              <a:t>Slide bài giảng sẽ được gửi lại cho toàn bộ học viên.</a:t>
            </a:r>
            <a:endParaRPr>
              <a:latin typeface="Roboto Slab"/>
              <a:ea typeface="Roboto Slab"/>
              <a:cs typeface="Roboto Slab"/>
              <a:sym typeface="Roboto Slab"/>
            </a:endParaRPr>
          </a:p>
          <a:p>
            <a:pPr indent="0" lvl="0" marL="203200" rtl="0" algn="l">
              <a:lnSpc>
                <a:spcPct val="150000"/>
              </a:lnSpc>
              <a:spcBef>
                <a:spcPts val="0"/>
              </a:spcBef>
              <a:spcAft>
                <a:spcPts val="0"/>
              </a:spcAft>
              <a:buClr>
                <a:schemeClr val="dk1"/>
              </a:buClr>
              <a:buSzPts val="2600"/>
              <a:buNone/>
            </a:pPr>
            <a:r>
              <a:t/>
            </a:r>
            <a:endParaRPr sz="2600">
              <a:solidFill>
                <a:schemeClr val="dk1"/>
              </a:solidFill>
              <a:latin typeface="Roboto Slab"/>
              <a:ea typeface="Roboto Slab"/>
              <a:cs typeface="Roboto Slab"/>
              <a:sym typeface="Roboto Slab"/>
            </a:endParaRPr>
          </a:p>
          <a:p>
            <a:pPr indent="-368300" lvl="0" marL="736600" rtl="0" algn="l">
              <a:lnSpc>
                <a:spcPct val="150000"/>
              </a:lnSpc>
              <a:spcBef>
                <a:spcPts val="0"/>
              </a:spcBef>
              <a:spcAft>
                <a:spcPts val="0"/>
              </a:spcAft>
              <a:buClr>
                <a:schemeClr val="dk1"/>
              </a:buClr>
              <a:buSzPts val="2600"/>
              <a:buFont typeface="Roboto Slab"/>
              <a:buNone/>
            </a:pPr>
            <a:r>
              <a:t/>
            </a:r>
            <a:endParaRPr sz="2600">
              <a:solidFill>
                <a:schemeClr val="dk1"/>
              </a:solidFill>
              <a:latin typeface="Roboto Slab"/>
              <a:ea typeface="Roboto Slab"/>
              <a:cs typeface="Roboto Slab"/>
              <a:sym typeface="Roboto Slab"/>
            </a:endParaRPr>
          </a:p>
        </p:txBody>
      </p:sp>
      <p:sp>
        <p:nvSpPr>
          <p:cNvPr id="527" name="Google Shape;527;g385527fd5d9_0_1087"/>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385527fd5d9_0_1087"/>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529" name="Google Shape;529;g385527fd5d9_0_1087"/>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530" name="Google Shape;530;g385527fd5d9_0_1087"/>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85527fd5d9_0_1100"/>
          <p:cNvSpPr txBox="1"/>
          <p:nvPr/>
        </p:nvSpPr>
        <p:spPr>
          <a:xfrm>
            <a:off x="2567100" y="2278250"/>
            <a:ext cx="9496200" cy="1917300"/>
          </a:xfrm>
          <a:prstGeom prst="rect">
            <a:avLst/>
          </a:prstGeom>
          <a:noFill/>
          <a:ln>
            <a:noFill/>
          </a:ln>
        </p:spPr>
        <p:txBody>
          <a:bodyPr anchorCtr="0" anchor="t" bIns="149850" lIns="149850" spcFirstLastPara="1" rIns="149850" wrap="square" tIns="149850">
            <a:spAutoFit/>
          </a:bodyPr>
          <a:lstStyle/>
          <a:p>
            <a:pPr indent="0" lvl="0" marL="0" marR="0" rtl="0" algn="ctr">
              <a:lnSpc>
                <a:spcPct val="100000"/>
              </a:lnSpc>
              <a:spcBef>
                <a:spcPts val="0"/>
              </a:spcBef>
              <a:spcAft>
                <a:spcPts val="0"/>
              </a:spcAft>
              <a:buClr>
                <a:srgbClr val="000000"/>
              </a:buClr>
              <a:buSzPts val="5901"/>
              <a:buFont typeface="Arial"/>
              <a:buNone/>
            </a:pPr>
            <a:r>
              <a:rPr b="1" i="0" lang="en-US" sz="5244" u="none" cap="none" strike="noStrike">
                <a:solidFill>
                  <a:srgbClr val="FF0000"/>
                </a:solidFill>
                <a:latin typeface="Roboto Slab"/>
                <a:ea typeface="Roboto Slab"/>
                <a:cs typeface="Roboto Slab"/>
                <a:sym typeface="Roboto Slab"/>
              </a:rPr>
              <a:t>Q&amp;A</a:t>
            </a:r>
            <a:endParaRPr b="1" i="0" sz="5244" u="none" cap="none" strike="noStrike">
              <a:solidFill>
                <a:srgbClr val="FF0000"/>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5901"/>
              <a:buFont typeface="Arial"/>
              <a:buNone/>
            </a:pPr>
            <a:r>
              <a:rPr b="1" i="0" lang="en-US" sz="5244" u="none" cap="none" strike="noStrike">
                <a:solidFill>
                  <a:srgbClr val="0000AA"/>
                </a:solidFill>
                <a:latin typeface="Roboto Slab"/>
                <a:ea typeface="Roboto Slab"/>
                <a:cs typeface="Roboto Slab"/>
                <a:sym typeface="Roboto Slab"/>
              </a:rPr>
              <a:t>Xin Trân Trọng Cảm ơn!</a:t>
            </a:r>
            <a:endParaRPr b="1" i="0" sz="5244" u="none" cap="none" strike="noStrike">
              <a:solidFill>
                <a:srgbClr val="0000AA"/>
              </a:solidFill>
              <a:latin typeface="Roboto Slab"/>
              <a:ea typeface="Roboto Slab"/>
              <a:cs typeface="Roboto Slab"/>
              <a:sym typeface="Roboto Slab"/>
            </a:endParaRPr>
          </a:p>
        </p:txBody>
      </p:sp>
      <p:sp>
        <p:nvSpPr>
          <p:cNvPr id="536" name="Google Shape;536;g385527fd5d9_0_1100"/>
          <p:cNvSpPr txBox="1"/>
          <p:nvPr/>
        </p:nvSpPr>
        <p:spPr>
          <a:xfrm>
            <a:off x="2844896" y="7276248"/>
            <a:ext cx="8940900" cy="610500"/>
          </a:xfrm>
          <a:prstGeom prst="rect">
            <a:avLst/>
          </a:prstGeom>
          <a:noFill/>
          <a:ln>
            <a:noFill/>
          </a:ln>
        </p:spPr>
        <p:txBody>
          <a:bodyPr anchorCtr="0" anchor="t" bIns="149850" lIns="149850" spcFirstLastPara="1" rIns="149850" wrap="square" tIns="149850">
            <a:spAutoFit/>
          </a:bodyPr>
          <a:lstStyle/>
          <a:p>
            <a:pPr indent="0" lvl="0" marL="0" rtl="0" algn="ctr">
              <a:spcBef>
                <a:spcPts val="0"/>
              </a:spcBef>
              <a:spcAft>
                <a:spcPts val="0"/>
              </a:spcAft>
              <a:buClr>
                <a:schemeClr val="dk1"/>
              </a:buClr>
              <a:buSzPts val="3600"/>
              <a:buFont typeface="Arial"/>
              <a:buNone/>
            </a:pPr>
            <a:r>
              <a:rPr b="1" lang="en-US" sz="2000">
                <a:solidFill>
                  <a:srgbClr val="FF0000"/>
                </a:solidFill>
                <a:latin typeface="Roboto Slab"/>
                <a:ea typeface="Roboto Slab"/>
                <a:cs typeface="Roboto Slab"/>
                <a:sym typeface="Roboto Slab"/>
              </a:rPr>
              <a:t>Khảo sát, đánh giá nhanh cuối chuyên đề</a:t>
            </a:r>
            <a:endParaRPr b="1" sz="2000" u="sng">
              <a:solidFill>
                <a:srgbClr val="0097A7"/>
              </a:solidFill>
              <a:latin typeface="Roboto Slab"/>
              <a:ea typeface="Roboto Slab"/>
              <a:cs typeface="Roboto Slab"/>
              <a:sym typeface="Roboto Slab"/>
            </a:endParaRPr>
          </a:p>
        </p:txBody>
      </p:sp>
      <p:grpSp>
        <p:nvGrpSpPr>
          <p:cNvPr id="537" name="Google Shape;537;g385527fd5d9_0_1100"/>
          <p:cNvGrpSpPr/>
          <p:nvPr/>
        </p:nvGrpSpPr>
        <p:grpSpPr>
          <a:xfrm>
            <a:off x="0" y="58450"/>
            <a:ext cx="14630400" cy="1631160"/>
            <a:chOff x="0" y="58450"/>
            <a:chExt cx="9144000" cy="1019475"/>
          </a:xfrm>
        </p:grpSpPr>
        <p:pic>
          <p:nvPicPr>
            <p:cNvPr id="538" name="Google Shape;538;g385527fd5d9_0_1100"/>
            <p:cNvPicPr preferRelativeResize="0"/>
            <p:nvPr/>
          </p:nvPicPr>
          <p:blipFill rotWithShape="1">
            <a:blip r:embed="rId3">
              <a:alphaModFix/>
            </a:blip>
            <a:srcRect b="15298" l="5076" r="65343" t="9929"/>
            <a:stretch/>
          </p:blipFill>
          <p:spPr>
            <a:xfrm>
              <a:off x="159925" y="95625"/>
              <a:ext cx="833874" cy="842925"/>
            </a:xfrm>
            <a:prstGeom prst="rect">
              <a:avLst/>
            </a:prstGeom>
            <a:noFill/>
            <a:ln>
              <a:noFill/>
            </a:ln>
          </p:spPr>
        </p:pic>
        <p:pic>
          <p:nvPicPr>
            <p:cNvPr id="539" name="Google Shape;539;g385527fd5d9_0_1100"/>
            <p:cNvPicPr preferRelativeResize="0"/>
            <p:nvPr/>
          </p:nvPicPr>
          <p:blipFill rotWithShape="1">
            <a:blip r:embed="rId4">
              <a:alphaModFix/>
            </a:blip>
            <a:srcRect b="0" l="0" r="0" t="0"/>
            <a:stretch/>
          </p:blipFill>
          <p:spPr>
            <a:xfrm>
              <a:off x="993803" y="140951"/>
              <a:ext cx="790025" cy="794650"/>
            </a:xfrm>
            <a:prstGeom prst="rect">
              <a:avLst/>
            </a:prstGeom>
            <a:noFill/>
            <a:ln>
              <a:noFill/>
            </a:ln>
          </p:spPr>
        </p:pic>
        <p:sp>
          <p:nvSpPr>
            <p:cNvPr id="540" name="Google Shape;540;g385527fd5d9_0_1100"/>
            <p:cNvSpPr/>
            <p:nvPr/>
          </p:nvSpPr>
          <p:spPr>
            <a:xfrm>
              <a:off x="0" y="990325"/>
              <a:ext cx="9144000" cy="876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541" name="Google Shape;541;g385527fd5d9_0_1100"/>
            <p:cNvSpPr txBox="1"/>
            <p:nvPr/>
          </p:nvSpPr>
          <p:spPr>
            <a:xfrm>
              <a:off x="1783828" y="58450"/>
              <a:ext cx="2779500" cy="738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5760"/>
                <a:buFont typeface="Arial"/>
                <a:buNone/>
              </a:pPr>
              <a:r>
                <a:rPr b="1" i="0" lang="en-US" sz="5760" u="none" cap="none" strike="noStrike">
                  <a:solidFill>
                    <a:srgbClr val="1C4587"/>
                  </a:solidFill>
                  <a:latin typeface="Roboto Slab"/>
                  <a:ea typeface="Roboto Slab"/>
                  <a:cs typeface="Roboto Slab"/>
                  <a:sym typeface="Roboto Slab"/>
                </a:rPr>
                <a:t>UET</a:t>
              </a:r>
              <a:endParaRPr b="0" i="0" sz="1280" u="none" cap="none" strike="noStrike">
                <a:solidFill>
                  <a:srgbClr val="1C4587"/>
                </a:solidFill>
                <a:latin typeface="Roboto Slab"/>
                <a:ea typeface="Roboto Slab"/>
                <a:cs typeface="Roboto Slab"/>
                <a:sym typeface="Roboto Slab"/>
              </a:endParaRPr>
            </a:p>
          </p:txBody>
        </p:sp>
        <p:sp>
          <p:nvSpPr>
            <p:cNvPr id="542" name="Google Shape;542;g385527fd5d9_0_1100"/>
            <p:cNvSpPr/>
            <p:nvPr/>
          </p:nvSpPr>
          <p:spPr>
            <a:xfrm>
              <a:off x="4572000" y="990325"/>
              <a:ext cx="4572000" cy="87600"/>
            </a:xfrm>
            <a:prstGeom prst="rect">
              <a:avLst/>
            </a:prstGeom>
            <a:solidFill>
              <a:srgbClr val="FF0000"/>
            </a:solidFill>
            <a:ln cap="flat" cmpd="sng" w="15250">
              <a:solidFill>
                <a:srgbClr val="FF0000"/>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40"/>
                <a:buFont typeface="Arial"/>
                <a:buNone/>
              </a:pPr>
              <a:r>
                <a:t/>
              </a:r>
              <a:endParaRPr b="0" i="0" sz="2240" u="none" cap="none" strike="noStrike">
                <a:solidFill>
                  <a:srgbClr val="000000"/>
                </a:solidFill>
                <a:latin typeface="Arial"/>
                <a:ea typeface="Arial"/>
                <a:cs typeface="Arial"/>
                <a:sym typeface="Arial"/>
              </a:endParaRPr>
            </a:p>
          </p:txBody>
        </p:sp>
        <p:sp>
          <p:nvSpPr>
            <p:cNvPr id="543" name="Google Shape;543;g385527fd5d9_0_1100"/>
            <p:cNvSpPr txBox="1"/>
            <p:nvPr/>
          </p:nvSpPr>
          <p:spPr>
            <a:xfrm>
              <a:off x="2375578" y="58450"/>
              <a:ext cx="1468500" cy="269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880"/>
                <a:buFont typeface="Arial"/>
                <a:buNone/>
              </a:pPr>
              <a:r>
                <a:rPr b="0" i="1" lang="en-US" sz="880" u="none" cap="none" strike="noStrike">
                  <a:solidFill>
                    <a:srgbClr val="1C4587"/>
                  </a:solidFill>
                  <a:latin typeface="Roboto"/>
                  <a:ea typeface="Roboto"/>
                  <a:cs typeface="Roboto"/>
                  <a:sym typeface="Roboto"/>
                </a:rPr>
                <a:t>Since 2004</a:t>
              </a:r>
              <a:endParaRPr b="0" i="1" sz="880" u="none" cap="none" strike="noStrike">
                <a:solidFill>
                  <a:srgbClr val="1C4587"/>
                </a:solidFill>
                <a:latin typeface="Roboto"/>
                <a:ea typeface="Roboto"/>
                <a:cs typeface="Roboto"/>
                <a:sym typeface="Roboto"/>
              </a:endParaRPr>
            </a:p>
          </p:txBody>
        </p:sp>
        <p:sp>
          <p:nvSpPr>
            <p:cNvPr id="544" name="Google Shape;544;g385527fd5d9_0_1100"/>
            <p:cNvSpPr txBox="1"/>
            <p:nvPr/>
          </p:nvSpPr>
          <p:spPr>
            <a:xfrm>
              <a:off x="1827678" y="543925"/>
              <a:ext cx="2779500" cy="4464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40"/>
                <a:buFont typeface="Arial"/>
                <a:buNone/>
              </a:pPr>
              <a:r>
                <a:rPr b="1" lang="en-US" sz="1440">
                  <a:solidFill>
                    <a:srgbClr val="1C4587"/>
                  </a:solidFill>
                  <a:latin typeface="Roboto Slab"/>
                  <a:ea typeface="Roboto Slab"/>
                  <a:cs typeface="Roboto Slab"/>
                  <a:sym typeface="Roboto Slab"/>
                </a:rPr>
                <a:t>TRƯỜNG </a:t>
              </a:r>
              <a:r>
                <a:rPr b="1" i="0" lang="en-US" sz="1440" u="none" cap="none" strike="noStrike">
                  <a:solidFill>
                    <a:srgbClr val="1C4587"/>
                  </a:solidFill>
                  <a:latin typeface="Roboto Slab"/>
                  <a:ea typeface="Roboto Slab"/>
                  <a:cs typeface="Roboto Slab"/>
                  <a:sym typeface="Roboto Slab"/>
                </a:rPr>
                <a:t>ĐẠI HỌC CÔNG NGHỆ, ĐHQGHN</a:t>
              </a:r>
              <a:endParaRPr b="1" i="0" sz="1440" u="none" cap="none" strike="noStrike">
                <a:solidFill>
                  <a:srgbClr val="1C4587"/>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280"/>
                <a:buFont typeface="Arial"/>
                <a:buNone/>
              </a:pPr>
              <a:r>
                <a:rPr b="0" i="0" lang="en-US" sz="1280" u="none" cap="none" strike="noStrike">
                  <a:solidFill>
                    <a:srgbClr val="1C4587"/>
                  </a:solidFill>
                  <a:latin typeface="Roboto Slab"/>
                  <a:ea typeface="Roboto Slab"/>
                  <a:cs typeface="Roboto Slab"/>
                  <a:sym typeface="Roboto Slab"/>
                </a:rPr>
                <a:t>VNU-University of Engineering and Technology</a:t>
              </a:r>
              <a:endParaRPr b="0" i="0" sz="1280" u="none" cap="none" strike="noStrike">
                <a:solidFill>
                  <a:srgbClr val="1C4587"/>
                </a:solidFill>
                <a:latin typeface="Roboto Slab"/>
                <a:ea typeface="Roboto Slab"/>
                <a:cs typeface="Roboto Slab"/>
                <a:sym typeface="Roboto Slab"/>
              </a:endParaRPr>
            </a:p>
          </p:txBody>
        </p:sp>
        <p:pic>
          <p:nvPicPr>
            <p:cNvPr id="545" name="Google Shape;545;g385527fd5d9_0_1100" title="Screenshot 2025-09-08 at 00.32.38.png"/>
            <p:cNvPicPr preferRelativeResize="0"/>
            <p:nvPr/>
          </p:nvPicPr>
          <p:blipFill rotWithShape="1">
            <a:blip r:embed="rId5">
              <a:alphaModFix/>
            </a:blip>
            <a:srcRect b="5731" l="6381" r="13547" t="0"/>
            <a:stretch/>
          </p:blipFill>
          <p:spPr>
            <a:xfrm>
              <a:off x="8164625" y="93663"/>
              <a:ext cx="789900" cy="798600"/>
            </a:xfrm>
            <a:prstGeom prst="ellipse">
              <a:avLst/>
            </a:prstGeom>
            <a:noFill/>
            <a:ln>
              <a:noFill/>
            </a:ln>
          </p:spPr>
        </p:pic>
        <p:sp>
          <p:nvSpPr>
            <p:cNvPr id="546" name="Google Shape;546;g385527fd5d9_0_1100"/>
            <p:cNvSpPr txBox="1"/>
            <p:nvPr/>
          </p:nvSpPr>
          <p:spPr>
            <a:xfrm>
              <a:off x="4976100" y="233475"/>
              <a:ext cx="3113100" cy="609600"/>
            </a:xfrm>
            <a:prstGeom prst="rect">
              <a:avLst/>
            </a:prstGeom>
            <a:noFill/>
            <a:ln>
              <a:noFill/>
            </a:ln>
          </p:spPr>
          <p:txBody>
            <a:bodyPr anchorCtr="0" anchor="t" bIns="146275" lIns="146275" spcFirstLastPara="1" rIns="146275" wrap="square" tIns="146275">
              <a:spAutoFit/>
            </a:bodyPr>
            <a:lstStyle/>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ĐẢNG CỘNG SẢN VIỆT NAM</a:t>
              </a:r>
              <a:endParaRPr b="1" sz="1920">
                <a:solidFill>
                  <a:srgbClr val="FF0000"/>
                </a:solidFill>
                <a:latin typeface="Roboto Slab"/>
                <a:ea typeface="Roboto Slab"/>
                <a:cs typeface="Roboto Slab"/>
                <a:sym typeface="Roboto Slab"/>
              </a:endParaRPr>
            </a:p>
            <a:p>
              <a:pPr indent="0" lvl="0" marL="0" marR="0" rtl="0" algn="r">
                <a:lnSpc>
                  <a:spcPct val="130000"/>
                </a:lnSpc>
                <a:spcBef>
                  <a:spcPts val="0"/>
                </a:spcBef>
                <a:spcAft>
                  <a:spcPts val="0"/>
                </a:spcAft>
                <a:buClr>
                  <a:srgbClr val="000000"/>
                </a:buClr>
                <a:buSzPts val="1280"/>
                <a:buFont typeface="Arial"/>
                <a:buNone/>
              </a:pPr>
              <a:r>
                <a:rPr b="1" lang="en-US" sz="1920">
                  <a:solidFill>
                    <a:srgbClr val="FF0000"/>
                  </a:solidFill>
                  <a:latin typeface="Roboto Slab"/>
                  <a:ea typeface="Roboto Slab"/>
                  <a:cs typeface="Roboto Slab"/>
                  <a:sym typeface="Roboto Slab"/>
                </a:rPr>
                <a:t>VĂN PHÒNG TRUNG ƯƠNG ĐẢNG</a:t>
              </a:r>
              <a:endParaRPr b="1" sz="1920">
                <a:solidFill>
                  <a:srgbClr val="FF0000"/>
                </a:solidFill>
                <a:latin typeface="Roboto Slab"/>
                <a:ea typeface="Roboto Slab"/>
                <a:cs typeface="Roboto Slab"/>
                <a:sym typeface="Roboto Slab"/>
              </a:endParaRPr>
            </a:p>
          </p:txBody>
        </p:sp>
      </p:grpSp>
      <p:pic>
        <p:nvPicPr>
          <p:cNvPr id="547" name="Google Shape;547;g385527fd5d9_0_1100"/>
          <p:cNvPicPr preferRelativeResize="0"/>
          <p:nvPr/>
        </p:nvPicPr>
        <p:blipFill>
          <a:blip r:embed="rId6">
            <a:alphaModFix/>
          </a:blip>
          <a:stretch>
            <a:fillRect/>
          </a:stretch>
        </p:blipFill>
        <p:spPr>
          <a:xfrm>
            <a:off x="6048050" y="4841150"/>
            <a:ext cx="2435100" cy="243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85527fd5d9_0_413"/>
          <p:cNvSpPr txBox="1"/>
          <p:nvPr>
            <p:ph type="title"/>
          </p:nvPr>
        </p:nvSpPr>
        <p:spPr>
          <a:xfrm>
            <a:off x="498720" y="1300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Notion: Nền tảng không gian làm việc hợp nhất </a:t>
            </a:r>
            <a:endParaRPr b="1" sz="3600">
              <a:solidFill>
                <a:srgbClr val="0000AA"/>
              </a:solidFill>
              <a:latin typeface="Roboto Slab"/>
              <a:ea typeface="Roboto Slab"/>
              <a:cs typeface="Roboto Slab"/>
              <a:sym typeface="Roboto Slab"/>
            </a:endParaRPr>
          </a:p>
        </p:txBody>
      </p:sp>
      <p:sp>
        <p:nvSpPr>
          <p:cNvPr id="143" name="Google Shape;143;g385527fd5d9_0_413"/>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385527fd5d9_0_413"/>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45" name="Google Shape;145;g385527fd5d9_0_413"/>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146" name="Google Shape;146;g385527fd5d9_0_413"/>
          <p:cNvSpPr txBox="1"/>
          <p:nvPr>
            <p:ph idx="1" type="body"/>
          </p:nvPr>
        </p:nvSpPr>
        <p:spPr>
          <a:xfrm>
            <a:off x="0" y="1168213"/>
            <a:ext cx="7818900" cy="6634500"/>
          </a:xfrm>
          <a:prstGeom prst="rect">
            <a:avLst/>
          </a:prstGeom>
          <a:noFill/>
          <a:ln>
            <a:noFill/>
          </a:ln>
        </p:spPr>
        <p:txBody>
          <a:bodyPr anchorCtr="0" anchor="t" bIns="146275" lIns="146275" spcFirstLastPara="1" rIns="146275" wrap="square" tIns="146275">
            <a:noAutofit/>
          </a:bodyPr>
          <a:lstStyle/>
          <a:p>
            <a:pPr indent="0" lvl="0" marL="457200" marR="0" rtl="0" algn="l">
              <a:lnSpc>
                <a:spcPct val="130000"/>
              </a:lnSpc>
              <a:spcBef>
                <a:spcPts val="600"/>
              </a:spcBef>
              <a:spcAft>
                <a:spcPts val="0"/>
              </a:spcAft>
              <a:buSzPts val="2900"/>
              <a:buNone/>
            </a:pPr>
            <a:r>
              <a:rPr b="1" lang="en-US" sz="2400">
                <a:solidFill>
                  <a:schemeClr val="dk1"/>
                </a:solidFill>
                <a:latin typeface="Roboto Slab"/>
                <a:ea typeface="Roboto Slab"/>
                <a:cs typeface="Roboto Slab"/>
                <a:sym typeface="Roboto Slab"/>
              </a:rPr>
              <a:t>Notion</a:t>
            </a:r>
            <a:r>
              <a:rPr lang="en-US" sz="2400">
                <a:solidFill>
                  <a:schemeClr val="dk1"/>
                </a:solidFill>
                <a:latin typeface="Roboto Slab"/>
                <a:ea typeface="Roboto Slab"/>
                <a:cs typeface="Roboto Slab"/>
                <a:sym typeface="Roboto Slab"/>
              </a:rPr>
              <a:t> là một nền tảng không gian làm việc đa tác vụ, đặc biệt là </a:t>
            </a:r>
            <a:r>
              <a:rPr b="1" lang="en-US" sz="2400">
                <a:solidFill>
                  <a:schemeClr val="dk1"/>
                </a:solidFill>
                <a:latin typeface="Roboto Slab"/>
                <a:ea typeface="Roboto Slab"/>
                <a:cs typeface="Roboto Slab"/>
                <a:sym typeface="Roboto Slab"/>
              </a:rPr>
              <a:t>lập kế hoạch</a:t>
            </a:r>
            <a:r>
              <a:rPr lang="en-US" sz="2400">
                <a:solidFill>
                  <a:schemeClr val="dk1"/>
                </a:solidFill>
                <a:latin typeface="Roboto Slab"/>
                <a:ea typeface="Roboto Slab"/>
                <a:cs typeface="Roboto Slab"/>
                <a:sym typeface="Roboto Slab"/>
              </a:rPr>
              <a:t> và </a:t>
            </a:r>
            <a:r>
              <a:rPr b="1" lang="en-US" sz="2400">
                <a:solidFill>
                  <a:schemeClr val="dk1"/>
                </a:solidFill>
                <a:latin typeface="Roboto Slab"/>
                <a:ea typeface="Roboto Slab"/>
                <a:cs typeface="Roboto Slab"/>
                <a:sym typeface="Roboto Slab"/>
              </a:rPr>
              <a:t>quản lý công việc (dự án). </a:t>
            </a:r>
            <a:endParaRPr sz="2400">
              <a:solidFill>
                <a:schemeClr val="dk1"/>
              </a:solidFill>
              <a:latin typeface="Roboto Slab"/>
              <a:ea typeface="Roboto Slab"/>
              <a:cs typeface="Roboto Slab"/>
              <a:sym typeface="Roboto Slab"/>
            </a:endParaRPr>
          </a:p>
          <a:p>
            <a:pPr indent="0" lvl="0" marL="457200" marR="0" rtl="0" algn="l">
              <a:lnSpc>
                <a:spcPct val="130000"/>
              </a:lnSpc>
              <a:spcBef>
                <a:spcPts val="600"/>
              </a:spcBef>
              <a:spcAft>
                <a:spcPts val="0"/>
              </a:spcAft>
              <a:buSzPts val="2900"/>
              <a:buNone/>
            </a:pPr>
            <a:r>
              <a:rPr b="1" lang="en-US" sz="2400">
                <a:solidFill>
                  <a:schemeClr val="dk1"/>
                </a:solidFill>
                <a:latin typeface="Roboto Slab"/>
                <a:ea typeface="Roboto Slab"/>
                <a:cs typeface="Roboto Slab"/>
                <a:sym typeface="Roboto Slab"/>
              </a:rPr>
              <a:t>Điểm mạnh của Notion</a:t>
            </a:r>
            <a:r>
              <a:rPr lang="en-US" sz="2400">
                <a:solidFill>
                  <a:schemeClr val="dk1"/>
                </a:solidFill>
                <a:latin typeface="Roboto Slab"/>
                <a:ea typeface="Roboto Slab"/>
                <a:cs typeface="Roboto Slab"/>
                <a:sym typeface="Roboto Slab"/>
              </a:rPr>
              <a:t>:</a:t>
            </a:r>
            <a:endParaRPr sz="2400">
              <a:latin typeface="Roboto Slab"/>
              <a:ea typeface="Roboto Slab"/>
              <a:cs typeface="Roboto Slab"/>
              <a:sym typeface="Roboto Slab"/>
            </a:endParaRPr>
          </a:p>
          <a:p>
            <a:pPr indent="-514350" lvl="1" marL="1143000" rtl="0" algn="l">
              <a:lnSpc>
                <a:spcPct val="130000"/>
              </a:lnSpc>
              <a:spcBef>
                <a:spcPts val="600"/>
              </a:spcBef>
              <a:spcAft>
                <a:spcPts val="0"/>
              </a:spcAft>
              <a:buClr>
                <a:schemeClr val="dk1"/>
              </a:buClr>
              <a:buSzPts val="2400"/>
              <a:buFont typeface="Roboto Slab"/>
              <a:buChar char="○"/>
            </a:pPr>
            <a:r>
              <a:rPr b="1" lang="en-US" sz="2400">
                <a:solidFill>
                  <a:schemeClr val="dk1"/>
                </a:solidFill>
                <a:latin typeface="Roboto Slab"/>
                <a:ea typeface="Roboto Slab"/>
                <a:cs typeface="Roboto Slab"/>
                <a:sym typeface="Roboto Slab"/>
              </a:rPr>
              <a:t>Lập kế hoạch và Quản lý công việc</a:t>
            </a:r>
            <a:r>
              <a:rPr lang="en-US" sz="2400">
                <a:solidFill>
                  <a:schemeClr val="dk1"/>
                </a:solidFill>
                <a:latin typeface="Roboto Slab"/>
                <a:ea typeface="Roboto Slab"/>
                <a:cs typeface="Roboto Slab"/>
                <a:sym typeface="Roboto Slab"/>
              </a:rPr>
              <a:t>: Xây dựng lộ trình, phân công công việc, theo dõi tiến độ.</a:t>
            </a:r>
            <a:endParaRPr sz="2400">
              <a:latin typeface="Roboto Slab"/>
              <a:ea typeface="Roboto Slab"/>
              <a:cs typeface="Roboto Slab"/>
              <a:sym typeface="Roboto Slab"/>
            </a:endParaRPr>
          </a:p>
          <a:p>
            <a:pPr indent="-514350" lvl="1" marL="1143000" rtl="0" algn="l">
              <a:lnSpc>
                <a:spcPct val="130000"/>
              </a:lnSpc>
              <a:spcBef>
                <a:spcPts val="600"/>
              </a:spcBef>
              <a:spcAft>
                <a:spcPts val="0"/>
              </a:spcAft>
              <a:buClr>
                <a:schemeClr val="dk1"/>
              </a:buClr>
              <a:buSzPts val="2400"/>
              <a:buFont typeface="Roboto Slab"/>
              <a:buChar char="○"/>
            </a:pPr>
            <a:r>
              <a:rPr b="1" lang="en-US" sz="2400">
                <a:solidFill>
                  <a:schemeClr val="dk1"/>
                </a:solidFill>
                <a:latin typeface="Roboto Slab"/>
                <a:ea typeface="Roboto Slab"/>
                <a:cs typeface="Roboto Slab"/>
                <a:sym typeface="Roboto Slab"/>
              </a:rPr>
              <a:t>Làm việc nhóm</a:t>
            </a:r>
            <a:r>
              <a:rPr lang="en-US" sz="2400">
                <a:solidFill>
                  <a:schemeClr val="dk1"/>
                </a:solidFill>
                <a:latin typeface="Roboto Slab"/>
                <a:ea typeface="Roboto Slab"/>
                <a:cs typeface="Roboto Slab"/>
                <a:sym typeface="Roboto Slab"/>
              </a:rPr>
              <a:t>: Chia sẻ kế hoạch, tài liệu, chỉnh sửa, đảm bảo mọi người luôn làm việc trên phiên bản mới nhất.</a:t>
            </a:r>
            <a:endParaRPr sz="2400">
              <a:latin typeface="Roboto Slab"/>
              <a:ea typeface="Roboto Slab"/>
              <a:cs typeface="Roboto Slab"/>
              <a:sym typeface="Roboto Slab"/>
            </a:endParaRPr>
          </a:p>
          <a:p>
            <a:pPr indent="-514350" lvl="1" marL="1143000" rtl="0" algn="l">
              <a:lnSpc>
                <a:spcPct val="130000"/>
              </a:lnSpc>
              <a:spcBef>
                <a:spcPts val="600"/>
              </a:spcBef>
              <a:spcAft>
                <a:spcPts val="600"/>
              </a:spcAft>
              <a:buClr>
                <a:schemeClr val="dk1"/>
              </a:buClr>
              <a:buSzPts val="2400"/>
              <a:buFont typeface="Roboto Slab"/>
              <a:buChar char="○"/>
            </a:pPr>
            <a:r>
              <a:rPr b="1" lang="en-US" sz="2400">
                <a:solidFill>
                  <a:schemeClr val="dk1"/>
                </a:solidFill>
                <a:latin typeface="Roboto Slab"/>
                <a:ea typeface="Roboto Slab"/>
                <a:cs typeface="Roboto Slab"/>
                <a:sym typeface="Roboto Slab"/>
              </a:rPr>
              <a:t>Xây dựng cơ sở tri thức</a:t>
            </a:r>
            <a:r>
              <a:rPr lang="en-US" sz="2400">
                <a:solidFill>
                  <a:schemeClr val="dk1"/>
                </a:solidFill>
                <a:latin typeface="Roboto Slab"/>
                <a:ea typeface="Roboto Slab"/>
                <a:cs typeface="Roboto Slab"/>
                <a:sym typeface="Roboto Slab"/>
              </a:rPr>
              <a:t>: Lưu trữ tài liệu, quy trình, biên bản họp một cách hệ thống.</a:t>
            </a:r>
            <a:endParaRPr sz="2400">
              <a:latin typeface="Roboto Slab"/>
              <a:ea typeface="Roboto Slab"/>
              <a:cs typeface="Roboto Slab"/>
              <a:sym typeface="Roboto Slab"/>
            </a:endParaRPr>
          </a:p>
        </p:txBody>
      </p:sp>
      <p:sp>
        <p:nvSpPr>
          <p:cNvPr id="147" name="Google Shape;147;g385527fd5d9_0_413"/>
          <p:cNvSpPr txBox="1"/>
          <p:nvPr/>
        </p:nvSpPr>
        <p:spPr>
          <a:xfrm>
            <a:off x="210400" y="7802720"/>
            <a:ext cx="5786746" cy="510851"/>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
        <p:nvSpPr>
          <p:cNvPr id="148" name="Google Shape;148;g385527fd5d9_0_413"/>
          <p:cNvSpPr txBox="1"/>
          <p:nvPr/>
        </p:nvSpPr>
        <p:spPr>
          <a:xfrm>
            <a:off x="9338374" y="6378185"/>
            <a:ext cx="30283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Slab"/>
                <a:ea typeface="Roboto Slab"/>
                <a:cs typeface="Roboto Slab"/>
                <a:sym typeface="Roboto Slab"/>
              </a:rPr>
              <a:t>Video Giới thiệu Notion</a:t>
            </a:r>
            <a:endParaRPr b="0" i="0" sz="1400" u="none" cap="none" strike="noStrike">
              <a:solidFill>
                <a:srgbClr val="000000"/>
              </a:solidFill>
              <a:latin typeface="Arial"/>
              <a:ea typeface="Arial"/>
              <a:cs typeface="Arial"/>
              <a:sym typeface="Arial"/>
            </a:endParaRPr>
          </a:p>
        </p:txBody>
      </p:sp>
      <p:pic>
        <p:nvPicPr>
          <p:cNvPr id="149" name="Google Shape;149;g385527fd5d9_0_413" title="What is Notion?"/>
          <p:cNvPicPr preferRelativeResize="0"/>
          <p:nvPr/>
        </p:nvPicPr>
        <p:blipFill rotWithShape="1">
          <a:blip r:embed="rId3">
            <a:alphaModFix/>
          </a:blip>
          <a:srcRect b="0" l="0" r="0" t="0"/>
          <a:stretch/>
        </p:blipFill>
        <p:spPr>
          <a:xfrm>
            <a:off x="7961075" y="2383850"/>
            <a:ext cx="6428899" cy="399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85527fd5d9_0_454"/>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Notion AI: Trợ lý thông minh tích hợp trong Notion</a:t>
            </a:r>
            <a:endParaRPr b="1" sz="3600">
              <a:solidFill>
                <a:srgbClr val="0000AA"/>
              </a:solidFill>
              <a:latin typeface="Roboto Slab"/>
              <a:ea typeface="Roboto Slab"/>
              <a:cs typeface="Roboto Slab"/>
              <a:sym typeface="Roboto Slab"/>
            </a:endParaRPr>
          </a:p>
        </p:txBody>
      </p:sp>
      <p:pic>
        <p:nvPicPr>
          <p:cNvPr descr="preencoded.png" id="155" name="Google Shape;155;g385527fd5d9_0_454"/>
          <p:cNvPicPr preferRelativeResize="0"/>
          <p:nvPr/>
        </p:nvPicPr>
        <p:blipFill rotWithShape="1">
          <a:blip r:embed="rId3">
            <a:alphaModFix/>
          </a:blip>
          <a:srcRect b="0" l="0" r="0" t="0"/>
          <a:stretch/>
        </p:blipFill>
        <p:spPr>
          <a:xfrm>
            <a:off x="641780" y="3608634"/>
            <a:ext cx="566976" cy="566976"/>
          </a:xfrm>
          <a:prstGeom prst="rect">
            <a:avLst/>
          </a:prstGeom>
          <a:noFill/>
          <a:ln>
            <a:noFill/>
          </a:ln>
        </p:spPr>
      </p:pic>
      <p:sp>
        <p:nvSpPr>
          <p:cNvPr id="156" name="Google Shape;156;g385527fd5d9_0_454"/>
          <p:cNvSpPr/>
          <p:nvPr/>
        </p:nvSpPr>
        <p:spPr>
          <a:xfrm>
            <a:off x="1420676" y="3450000"/>
            <a:ext cx="5505000" cy="86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1" i="0" lang="en-US" sz="2300" u="none" cap="none" strike="noStrike">
                <a:solidFill>
                  <a:schemeClr val="dk1"/>
                </a:solidFill>
                <a:latin typeface="Roboto Slab"/>
                <a:ea typeface="Roboto Slab"/>
                <a:cs typeface="Roboto Slab"/>
                <a:sym typeface="Roboto Slab"/>
              </a:rPr>
              <a:t>Hỗ trợ tự động hóa lập kế hoạch và quản lý công việc</a:t>
            </a:r>
            <a:endParaRPr b="1" i="0" sz="2300" u="none" cap="none" strike="noStrike">
              <a:solidFill>
                <a:schemeClr val="dk1"/>
              </a:solidFill>
              <a:latin typeface="Roboto Slab"/>
              <a:ea typeface="Roboto Slab"/>
              <a:cs typeface="Roboto Slab"/>
              <a:sym typeface="Roboto Slab"/>
            </a:endParaRPr>
          </a:p>
        </p:txBody>
      </p:sp>
      <p:pic>
        <p:nvPicPr>
          <p:cNvPr descr="preencoded.png" id="157" name="Google Shape;157;g385527fd5d9_0_454"/>
          <p:cNvPicPr preferRelativeResize="0"/>
          <p:nvPr/>
        </p:nvPicPr>
        <p:blipFill rotWithShape="1">
          <a:blip r:embed="rId4">
            <a:alphaModFix/>
          </a:blip>
          <a:srcRect b="0" l="0" r="0" t="0"/>
          <a:stretch/>
        </p:blipFill>
        <p:spPr>
          <a:xfrm>
            <a:off x="666039" y="4714703"/>
            <a:ext cx="566976" cy="566976"/>
          </a:xfrm>
          <a:prstGeom prst="rect">
            <a:avLst/>
          </a:prstGeom>
          <a:noFill/>
          <a:ln>
            <a:noFill/>
          </a:ln>
        </p:spPr>
      </p:pic>
      <p:sp>
        <p:nvSpPr>
          <p:cNvPr id="158" name="Google Shape;158;g385527fd5d9_0_454"/>
          <p:cNvSpPr/>
          <p:nvPr/>
        </p:nvSpPr>
        <p:spPr>
          <a:xfrm>
            <a:off x="1366027" y="4706880"/>
            <a:ext cx="4849200" cy="405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1" i="0" lang="en-US" sz="2300" u="none" cap="none" strike="noStrike">
                <a:solidFill>
                  <a:schemeClr val="dk1"/>
                </a:solidFill>
                <a:latin typeface="Roboto Slab"/>
                <a:ea typeface="Roboto Slab"/>
                <a:cs typeface="Roboto Slab"/>
                <a:sym typeface="Roboto Slab"/>
              </a:rPr>
              <a:t>Trợ lý Cuộc họp thông minh</a:t>
            </a:r>
            <a:endParaRPr b="1" i="0" sz="2300" u="none" cap="none" strike="noStrike">
              <a:solidFill>
                <a:schemeClr val="dk1"/>
              </a:solidFill>
              <a:latin typeface="Roboto Slab"/>
              <a:ea typeface="Roboto Slab"/>
              <a:cs typeface="Roboto Slab"/>
              <a:sym typeface="Roboto Slab"/>
            </a:endParaRPr>
          </a:p>
        </p:txBody>
      </p:sp>
      <p:pic>
        <p:nvPicPr>
          <p:cNvPr descr="preencoded.png" id="159" name="Google Shape;159;g385527fd5d9_0_454"/>
          <p:cNvPicPr preferRelativeResize="0"/>
          <p:nvPr/>
        </p:nvPicPr>
        <p:blipFill rotWithShape="1">
          <a:blip r:embed="rId5">
            <a:alphaModFix/>
          </a:blip>
          <a:srcRect b="0" l="0" r="0" t="0"/>
          <a:stretch/>
        </p:blipFill>
        <p:spPr>
          <a:xfrm>
            <a:off x="649706" y="5667745"/>
            <a:ext cx="566976" cy="566976"/>
          </a:xfrm>
          <a:prstGeom prst="rect">
            <a:avLst/>
          </a:prstGeom>
          <a:noFill/>
          <a:ln>
            <a:noFill/>
          </a:ln>
        </p:spPr>
      </p:pic>
      <p:sp>
        <p:nvSpPr>
          <p:cNvPr id="160" name="Google Shape;160;g385527fd5d9_0_454"/>
          <p:cNvSpPr/>
          <p:nvPr/>
        </p:nvSpPr>
        <p:spPr>
          <a:xfrm>
            <a:off x="1342040" y="5731467"/>
            <a:ext cx="6752100" cy="56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2200"/>
              <a:buFont typeface="Inter"/>
              <a:buNone/>
            </a:pPr>
            <a:r>
              <a:rPr b="1" i="0" lang="en-US" sz="2300" u="none" cap="none" strike="noStrike">
                <a:solidFill>
                  <a:schemeClr val="dk1"/>
                </a:solidFill>
                <a:latin typeface="Roboto Slab"/>
                <a:ea typeface="Roboto Slab"/>
                <a:cs typeface="Roboto Slab"/>
                <a:sym typeface="Roboto Slab"/>
              </a:rPr>
              <a:t>Tổng hợp &amp; Tìm kiếm Thông tin từ cơ sở tri thức</a:t>
            </a:r>
            <a:endParaRPr b="1" i="0" sz="2300" u="none" cap="none" strike="noStrike">
              <a:solidFill>
                <a:schemeClr val="dk1"/>
              </a:solidFill>
              <a:latin typeface="Roboto Slab"/>
              <a:ea typeface="Roboto Slab"/>
              <a:cs typeface="Roboto Slab"/>
              <a:sym typeface="Roboto Slab"/>
            </a:endParaRPr>
          </a:p>
        </p:txBody>
      </p:sp>
      <p:sp>
        <p:nvSpPr>
          <p:cNvPr id="161" name="Google Shape;161;g385527fd5d9_0_454"/>
          <p:cNvSpPr txBox="1"/>
          <p:nvPr>
            <p:ph idx="1" type="body"/>
          </p:nvPr>
        </p:nvSpPr>
        <p:spPr>
          <a:xfrm>
            <a:off x="489650" y="1534200"/>
            <a:ext cx="13651200" cy="1443900"/>
          </a:xfrm>
          <a:prstGeom prst="rect">
            <a:avLst/>
          </a:prstGeom>
          <a:noFill/>
          <a:ln>
            <a:noFill/>
          </a:ln>
        </p:spPr>
        <p:txBody>
          <a:bodyPr anchorCtr="0" anchor="t" bIns="146275" lIns="146275" spcFirstLastPara="1" rIns="146275" wrap="square" tIns="146275">
            <a:noAutofit/>
          </a:bodyPr>
          <a:lstStyle/>
          <a:p>
            <a:pPr indent="0" lvl="0" marL="0" rtl="0" algn="just">
              <a:lnSpc>
                <a:spcPct val="150000"/>
              </a:lnSpc>
              <a:spcBef>
                <a:spcPts val="0"/>
              </a:spcBef>
              <a:spcAft>
                <a:spcPts val="0"/>
              </a:spcAft>
              <a:buSzPts val="2900"/>
              <a:buNone/>
            </a:pPr>
            <a:r>
              <a:rPr b="1" lang="en-US" sz="2400">
                <a:solidFill>
                  <a:schemeClr val="dk1"/>
                </a:solidFill>
                <a:latin typeface="Roboto Slab"/>
                <a:ea typeface="Roboto Slab"/>
                <a:cs typeface="Roboto Slab"/>
                <a:sym typeface="Roboto Slab"/>
              </a:rPr>
              <a:t>Notion AI </a:t>
            </a:r>
            <a:r>
              <a:rPr lang="en-US" sz="2400">
                <a:solidFill>
                  <a:schemeClr val="dk1"/>
                </a:solidFill>
                <a:latin typeface="Roboto Slab"/>
                <a:ea typeface="Roboto Slab"/>
                <a:cs typeface="Roboto Slab"/>
                <a:sym typeface="Roboto Slab"/>
              </a:rPr>
              <a:t>là trợ lý ảo thông minh tích hợp trong Notion. Notion AI sử dụng các công cụ AI như ChatGPT để tự động hóa các tác vụ chính sau:</a:t>
            </a:r>
            <a:endParaRPr sz="2400">
              <a:solidFill>
                <a:schemeClr val="dk1"/>
              </a:solidFill>
              <a:latin typeface="Roboto Slab"/>
              <a:ea typeface="Roboto Slab"/>
              <a:cs typeface="Roboto Slab"/>
              <a:sym typeface="Roboto Slab"/>
            </a:endParaRPr>
          </a:p>
          <a:p>
            <a:pPr indent="-368300" lvl="0" marL="736600" rtl="0" algn="just">
              <a:lnSpc>
                <a:spcPct val="130000"/>
              </a:lnSpc>
              <a:spcBef>
                <a:spcPts val="0"/>
              </a:spcBef>
              <a:spcAft>
                <a:spcPts val="0"/>
              </a:spcAft>
              <a:buClr>
                <a:schemeClr val="dk1"/>
              </a:buClr>
              <a:buSzPts val="2600"/>
              <a:buFont typeface="Roboto Slab"/>
              <a:buNone/>
            </a:pPr>
            <a:r>
              <a:t/>
            </a:r>
            <a:endParaRPr sz="2500">
              <a:solidFill>
                <a:schemeClr val="dk1"/>
              </a:solidFill>
              <a:latin typeface="Roboto Slab"/>
              <a:ea typeface="Roboto Slab"/>
              <a:cs typeface="Roboto Slab"/>
              <a:sym typeface="Roboto Slab"/>
            </a:endParaRPr>
          </a:p>
        </p:txBody>
      </p:sp>
      <p:pic>
        <p:nvPicPr>
          <p:cNvPr id="162" name="Google Shape;162;g385527fd5d9_0_454" title="Notion AI is here, for everyone"/>
          <p:cNvPicPr preferRelativeResize="0"/>
          <p:nvPr/>
        </p:nvPicPr>
        <p:blipFill rotWithShape="1">
          <a:blip r:embed="rId6">
            <a:alphaModFix/>
          </a:blip>
          <a:srcRect b="0" l="0" r="0" t="0"/>
          <a:stretch/>
        </p:blipFill>
        <p:spPr>
          <a:xfrm>
            <a:off x="8235979" y="3237422"/>
            <a:ext cx="6277320" cy="3544070"/>
          </a:xfrm>
          <a:prstGeom prst="rect">
            <a:avLst/>
          </a:prstGeom>
          <a:noFill/>
          <a:ln>
            <a:noFill/>
          </a:ln>
        </p:spPr>
      </p:pic>
      <p:sp>
        <p:nvSpPr>
          <p:cNvPr id="163" name="Google Shape;163;g385527fd5d9_0_454"/>
          <p:cNvSpPr txBox="1"/>
          <p:nvPr/>
        </p:nvSpPr>
        <p:spPr>
          <a:xfrm>
            <a:off x="9689721" y="6809430"/>
            <a:ext cx="33698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Roboto Slab"/>
                <a:ea typeface="Roboto Slab"/>
                <a:cs typeface="Roboto Slab"/>
                <a:sym typeface="Roboto Slab"/>
              </a:rPr>
              <a:t>Video Giới thiệu Notion AI</a:t>
            </a:r>
            <a:endParaRPr b="0" i="0" sz="1400" u="none" cap="none" strike="noStrike">
              <a:solidFill>
                <a:srgbClr val="000000"/>
              </a:solidFill>
              <a:latin typeface="Arial"/>
              <a:ea typeface="Arial"/>
              <a:cs typeface="Arial"/>
              <a:sym typeface="Arial"/>
            </a:endParaRPr>
          </a:p>
        </p:txBody>
      </p:sp>
      <p:sp>
        <p:nvSpPr>
          <p:cNvPr id="164" name="Google Shape;164;g385527fd5d9_0_454"/>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385527fd5d9_0_454"/>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66" name="Google Shape;166;g385527fd5d9_0_454"/>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167" name="Google Shape;167;g385527fd5d9_0_454"/>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ph type="title"/>
          </p:nvPr>
        </p:nvSpPr>
        <p:spPr>
          <a:xfrm>
            <a:off x="395416" y="358675"/>
            <a:ext cx="13806615"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200">
                <a:solidFill>
                  <a:srgbClr val="0000AA"/>
                </a:solidFill>
                <a:latin typeface="Roboto Slab"/>
                <a:ea typeface="Roboto Slab"/>
                <a:cs typeface="Roboto Slab"/>
                <a:sym typeface="Roboto Slab"/>
              </a:rPr>
              <a:t>Notion AI: Hỗ trợ tự động hóa lập kế hoạch và quản lý công việc</a:t>
            </a:r>
            <a:endParaRPr b="1" sz="3200">
              <a:solidFill>
                <a:srgbClr val="0000AA"/>
              </a:solidFill>
              <a:latin typeface="Roboto Slab"/>
              <a:ea typeface="Roboto Slab"/>
              <a:cs typeface="Roboto Slab"/>
              <a:sym typeface="Roboto Slab"/>
            </a:endParaRPr>
          </a:p>
        </p:txBody>
      </p:sp>
      <p:pic>
        <p:nvPicPr>
          <p:cNvPr descr="preencoded.png" id="173" name="Google Shape;173;p3"/>
          <p:cNvPicPr preferRelativeResize="0"/>
          <p:nvPr/>
        </p:nvPicPr>
        <p:blipFill rotWithShape="1">
          <a:blip r:embed="rId3">
            <a:alphaModFix/>
          </a:blip>
          <a:srcRect b="0" l="0" r="0" t="0"/>
          <a:stretch/>
        </p:blipFill>
        <p:spPr>
          <a:xfrm>
            <a:off x="9803860" y="1421768"/>
            <a:ext cx="4629873" cy="6368572"/>
          </a:xfrm>
          <a:prstGeom prst="rect">
            <a:avLst/>
          </a:prstGeom>
          <a:noFill/>
          <a:ln>
            <a:noFill/>
          </a:ln>
        </p:spPr>
      </p:pic>
      <p:sp>
        <p:nvSpPr>
          <p:cNvPr id="174" name="Google Shape;174;p3"/>
          <p:cNvSpPr txBox="1"/>
          <p:nvPr>
            <p:ph idx="1" type="body"/>
          </p:nvPr>
        </p:nvSpPr>
        <p:spPr>
          <a:xfrm>
            <a:off x="210400" y="1635709"/>
            <a:ext cx="9291300" cy="4737900"/>
          </a:xfrm>
          <a:prstGeom prst="rect">
            <a:avLst/>
          </a:prstGeom>
          <a:noFill/>
          <a:ln>
            <a:noFill/>
          </a:ln>
        </p:spPr>
        <p:txBody>
          <a:bodyPr anchorCtr="0" anchor="t" bIns="146275" lIns="146275" spcFirstLastPara="1" rIns="146275" wrap="square" tIns="146275">
            <a:noAutofit/>
          </a:bodyPr>
          <a:lstStyle/>
          <a:p>
            <a:pPr indent="0" lvl="0" marL="203200" marR="0" rtl="0" algn="l">
              <a:lnSpc>
                <a:spcPct val="150000"/>
              </a:lnSpc>
              <a:spcBef>
                <a:spcPts val="600"/>
              </a:spcBef>
              <a:spcAft>
                <a:spcPts val="0"/>
              </a:spcAft>
              <a:buClr>
                <a:srgbClr val="000000"/>
              </a:buClr>
              <a:buSzPts val="2600"/>
              <a:buNone/>
            </a:pPr>
            <a:r>
              <a:rPr b="1" lang="en-US" sz="2400">
                <a:solidFill>
                  <a:schemeClr val="dk1"/>
                </a:solidFill>
                <a:latin typeface="Roboto Slab"/>
                <a:ea typeface="Roboto Slab"/>
                <a:cs typeface="Roboto Slab"/>
                <a:sym typeface="Roboto Slab"/>
              </a:rPr>
              <a:t>Notion AI </a:t>
            </a:r>
            <a:r>
              <a:rPr lang="en-US" sz="2400">
                <a:solidFill>
                  <a:schemeClr val="dk1"/>
                </a:solidFill>
                <a:latin typeface="Roboto Slab"/>
                <a:ea typeface="Roboto Slab"/>
                <a:cs typeface="Roboto Slab"/>
                <a:sym typeface="Roboto Slab"/>
              </a:rPr>
              <a:t>hỗ trợ lập kế hoạch &amp; quản lý công việc (dự án) thông minh, tự động thông qua:</a:t>
            </a:r>
            <a:endParaRPr sz="2400">
              <a:latin typeface="Roboto Slab"/>
              <a:ea typeface="Roboto Slab"/>
              <a:cs typeface="Roboto Slab"/>
              <a:sym typeface="Roboto Slab"/>
            </a:endParaRPr>
          </a:p>
          <a:p>
            <a:pPr indent="-520700" lvl="0" marL="736600" marR="0" rtl="0" algn="l">
              <a:lnSpc>
                <a:spcPct val="150000"/>
              </a:lnSpc>
              <a:spcBef>
                <a:spcPts val="600"/>
              </a:spcBef>
              <a:spcAft>
                <a:spcPts val="0"/>
              </a:spcAft>
              <a:buClr>
                <a:srgbClr val="000000"/>
              </a:buClr>
              <a:buSzPts val="2400"/>
              <a:buFont typeface="Roboto Slab"/>
              <a:buChar char="●"/>
            </a:pPr>
            <a:r>
              <a:rPr b="1" lang="en-US" sz="2400">
                <a:solidFill>
                  <a:schemeClr val="dk1"/>
                </a:solidFill>
                <a:latin typeface="Roboto Slab"/>
                <a:ea typeface="Roboto Slab"/>
                <a:cs typeface="Roboto Slab"/>
                <a:sym typeface="Roboto Slab"/>
              </a:rPr>
              <a:t>Tự động lập kế hoạch</a:t>
            </a:r>
            <a:r>
              <a:rPr lang="en-US" sz="2400">
                <a:solidFill>
                  <a:schemeClr val="dk1"/>
                </a:solidFill>
                <a:latin typeface="Roboto Slab"/>
                <a:ea typeface="Roboto Slab"/>
                <a:cs typeface="Roboto Slab"/>
                <a:sym typeface="Roboto Slab"/>
              </a:rPr>
              <a:t>: Chia nhỏ mục tiêu lớn, đề xuất các công việc cần làm và timeline.</a:t>
            </a:r>
            <a:endParaRPr sz="2400">
              <a:latin typeface="Roboto Slab"/>
              <a:ea typeface="Roboto Slab"/>
              <a:cs typeface="Roboto Slab"/>
              <a:sym typeface="Roboto Slab"/>
            </a:endParaRPr>
          </a:p>
          <a:p>
            <a:pPr indent="-520700" lvl="0" marL="736600" rtl="0" algn="l">
              <a:lnSpc>
                <a:spcPct val="150000"/>
              </a:lnSpc>
              <a:spcBef>
                <a:spcPts val="600"/>
              </a:spcBef>
              <a:spcAft>
                <a:spcPts val="0"/>
              </a:spcAft>
              <a:buClr>
                <a:schemeClr val="dk1"/>
              </a:buClr>
              <a:buSzPts val="2400"/>
              <a:buFont typeface="Roboto Slab"/>
              <a:buChar char="●"/>
            </a:pPr>
            <a:r>
              <a:rPr b="1" lang="en-US" sz="2400">
                <a:solidFill>
                  <a:schemeClr val="dk1"/>
                </a:solidFill>
                <a:latin typeface="Roboto Slab"/>
                <a:ea typeface="Roboto Slab"/>
                <a:cs typeface="Roboto Slab"/>
                <a:sym typeface="Roboto Slab"/>
              </a:rPr>
              <a:t>Tạo bảng biểu thông minh</a:t>
            </a:r>
            <a:r>
              <a:rPr lang="en-US" sz="2400">
                <a:solidFill>
                  <a:schemeClr val="dk1"/>
                </a:solidFill>
                <a:latin typeface="Roboto Slab"/>
                <a:ea typeface="Roboto Slab"/>
                <a:cs typeface="Roboto Slab"/>
                <a:sym typeface="Roboto Slab"/>
              </a:rPr>
              <a:t>: Tạo ra nhiều loại bảng biểu từ một câu mô tả ngắn gọn.</a:t>
            </a:r>
            <a:endParaRPr sz="2400">
              <a:latin typeface="Roboto Slab"/>
              <a:ea typeface="Roboto Slab"/>
              <a:cs typeface="Roboto Slab"/>
              <a:sym typeface="Roboto Slab"/>
            </a:endParaRPr>
          </a:p>
          <a:p>
            <a:pPr indent="-520700" lvl="0" marL="736600" rtl="0" algn="l">
              <a:lnSpc>
                <a:spcPct val="150000"/>
              </a:lnSpc>
              <a:spcBef>
                <a:spcPts val="600"/>
              </a:spcBef>
              <a:spcAft>
                <a:spcPts val="600"/>
              </a:spcAft>
              <a:buClr>
                <a:schemeClr val="dk1"/>
              </a:buClr>
              <a:buSzPts val="2400"/>
              <a:buFont typeface="Roboto Slab"/>
              <a:buChar char="●"/>
            </a:pPr>
            <a:r>
              <a:rPr b="1" lang="en-US" sz="2400">
                <a:solidFill>
                  <a:schemeClr val="dk1"/>
                </a:solidFill>
                <a:latin typeface="Roboto Slab"/>
                <a:ea typeface="Roboto Slab"/>
                <a:cs typeface="Roboto Slab"/>
                <a:sym typeface="Roboto Slab"/>
              </a:rPr>
              <a:t>Xác định các nhiệm vụ một cách tự động</a:t>
            </a:r>
            <a:r>
              <a:rPr lang="en-US" sz="2400">
                <a:solidFill>
                  <a:schemeClr val="dk1"/>
                </a:solidFill>
                <a:latin typeface="Roboto Slab"/>
                <a:ea typeface="Roboto Slab"/>
                <a:cs typeface="Roboto Slab"/>
                <a:sym typeface="Roboto Slab"/>
              </a:rPr>
              <a:t>: Tự động trích xuất các đầu việc từ văn bản để tạo thành nhiệm vụ cần theo dõi.</a:t>
            </a:r>
            <a:endParaRPr sz="2400">
              <a:latin typeface="Roboto Slab"/>
              <a:ea typeface="Roboto Slab"/>
              <a:cs typeface="Roboto Slab"/>
              <a:sym typeface="Roboto Slab"/>
            </a:endParaRPr>
          </a:p>
        </p:txBody>
      </p:sp>
      <p:sp>
        <p:nvSpPr>
          <p:cNvPr id="175" name="Google Shape;175;p3"/>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77" name="Google Shape;177;p3"/>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178" name="Google Shape;178;p3"/>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85527fd5d9_0_551"/>
          <p:cNvSpPr txBox="1"/>
          <p:nvPr>
            <p:ph type="title"/>
          </p:nvPr>
        </p:nvSpPr>
        <p:spPr>
          <a:xfrm>
            <a:off x="498720" y="358680"/>
            <a:ext cx="136329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Tự động lập và chia sẻ kế hoạch (1/3)</a:t>
            </a:r>
            <a:endParaRPr b="1" sz="3600">
              <a:solidFill>
                <a:srgbClr val="0000AA"/>
              </a:solidFill>
              <a:latin typeface="Roboto Slab"/>
              <a:ea typeface="Roboto Slab"/>
              <a:cs typeface="Roboto Slab"/>
              <a:sym typeface="Roboto Slab"/>
            </a:endParaRPr>
          </a:p>
        </p:txBody>
      </p:sp>
      <p:sp>
        <p:nvSpPr>
          <p:cNvPr id="184" name="Google Shape;184;g385527fd5d9_0_551"/>
          <p:cNvSpPr/>
          <p:nvPr/>
        </p:nvSpPr>
        <p:spPr>
          <a:xfrm>
            <a:off x="809029" y="3393687"/>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200"/>
              <a:buFont typeface="Calibri"/>
              <a:buAutoNum type="arabicPeriod"/>
            </a:pPr>
            <a:r>
              <a:rPr b="0" i="0" lang="en-US" sz="2200" u="none" cap="none" strike="noStrike">
                <a:solidFill>
                  <a:schemeClr val="dk1"/>
                </a:solidFill>
                <a:latin typeface="Roboto Slab"/>
                <a:ea typeface="Roboto Slab"/>
                <a:cs typeface="Roboto Slab"/>
                <a:sym typeface="Roboto Slab"/>
              </a:rPr>
              <a:t>Trong Notion, sử dụng tính năng AI.</a:t>
            </a:r>
            <a:endParaRPr b="0" i="0" sz="2200" u="none" cap="none" strike="noStrike">
              <a:solidFill>
                <a:schemeClr val="dk1"/>
              </a:solidFill>
              <a:latin typeface="Roboto Slab"/>
              <a:ea typeface="Roboto Slab"/>
              <a:cs typeface="Roboto Slab"/>
              <a:sym typeface="Roboto Slab"/>
            </a:endParaRPr>
          </a:p>
        </p:txBody>
      </p:sp>
      <p:sp>
        <p:nvSpPr>
          <p:cNvPr id="185" name="Google Shape;185;g385527fd5d9_0_551"/>
          <p:cNvSpPr/>
          <p:nvPr/>
        </p:nvSpPr>
        <p:spPr>
          <a:xfrm>
            <a:off x="793788" y="3903989"/>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200"/>
              <a:buFont typeface="Calibri"/>
              <a:buAutoNum type="arabicPeriod" startAt="2"/>
            </a:pPr>
            <a:r>
              <a:rPr b="0" i="0" lang="en-US" sz="2200" u="none" cap="none" strike="noStrike">
                <a:solidFill>
                  <a:schemeClr val="dk1"/>
                </a:solidFill>
                <a:latin typeface="Roboto Slab"/>
                <a:ea typeface="Roboto Slab"/>
                <a:cs typeface="Roboto Slab"/>
                <a:sym typeface="Roboto Slab"/>
              </a:rPr>
              <a:t>Nhập câu lệnh:</a:t>
            </a:r>
            <a:endParaRPr b="0" i="0" sz="2200" u="none" cap="none" strike="noStrike">
              <a:solidFill>
                <a:schemeClr val="dk1"/>
              </a:solidFill>
              <a:latin typeface="Roboto Slab"/>
              <a:ea typeface="Roboto Slab"/>
              <a:cs typeface="Roboto Slab"/>
              <a:sym typeface="Roboto Slab"/>
            </a:endParaRPr>
          </a:p>
        </p:txBody>
      </p:sp>
      <p:sp>
        <p:nvSpPr>
          <p:cNvPr id="186" name="Google Shape;186;g385527fd5d9_0_551"/>
          <p:cNvSpPr/>
          <p:nvPr/>
        </p:nvSpPr>
        <p:spPr>
          <a:xfrm>
            <a:off x="1076323" y="4578037"/>
            <a:ext cx="12702600" cy="148308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55575A"/>
              </a:buClr>
              <a:buSzPts val="1800"/>
              <a:buFont typeface="Manrope"/>
              <a:buNone/>
            </a:pPr>
            <a:r>
              <a:rPr b="0" i="1" lang="en-US" sz="2000" u="none" cap="none" strike="noStrike">
                <a:solidFill>
                  <a:srgbClr val="55575A"/>
                </a:solidFill>
                <a:latin typeface="Roboto Slab"/>
                <a:ea typeface="Roboto Slab"/>
                <a:cs typeface="Roboto Slab"/>
                <a:sym typeface="Roboto Slab"/>
              </a:rPr>
              <a:t>"Tạo một kế hoạch dự án chi tiết để tổ chức hội nghị 'Cải cách Hành chính 4.0' trong 3 tháng tới, bao gồm các cột: Tên nhiệm vụ, Trạng thái (Chưa làm/Đang làm/Hoàn thành), Người phụ trách, Ngày bắt đầu, Ngày hết hạn, Mức độ ưu tiên."</a:t>
            </a:r>
            <a:endParaRPr b="0" i="0" sz="2000" u="none" cap="none" strike="noStrike">
              <a:solidFill>
                <a:schemeClr val="dk1"/>
              </a:solidFill>
              <a:latin typeface="Roboto Slab"/>
              <a:ea typeface="Roboto Slab"/>
              <a:cs typeface="Roboto Slab"/>
              <a:sym typeface="Roboto Slab"/>
            </a:endParaRPr>
          </a:p>
        </p:txBody>
      </p:sp>
      <p:sp>
        <p:nvSpPr>
          <p:cNvPr id="187" name="Google Shape;187;g385527fd5d9_0_551"/>
          <p:cNvSpPr/>
          <p:nvPr/>
        </p:nvSpPr>
        <p:spPr>
          <a:xfrm>
            <a:off x="780150" y="4702032"/>
            <a:ext cx="30600" cy="1236000"/>
          </a:xfrm>
          <a:prstGeom prst="rect">
            <a:avLst/>
          </a:prstGeom>
          <a:solidFill>
            <a:srgbClr val="FF70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188" name="Google Shape;188;g385527fd5d9_0_551"/>
          <p:cNvSpPr/>
          <p:nvPr/>
        </p:nvSpPr>
        <p:spPr>
          <a:xfrm>
            <a:off x="793788" y="6223617"/>
            <a:ext cx="13042800" cy="1068801"/>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55575A"/>
              </a:buClr>
              <a:buSzPts val="2200"/>
              <a:buFont typeface="Calibri"/>
              <a:buAutoNum type="arabicPeriod" startAt="3"/>
            </a:pPr>
            <a:r>
              <a:rPr b="0" i="0" lang="en-US" sz="2200" u="none" cap="none" strike="noStrike">
                <a:solidFill>
                  <a:schemeClr val="dk1"/>
                </a:solidFill>
                <a:latin typeface="Roboto Slab"/>
                <a:ea typeface="Roboto Slab"/>
                <a:cs typeface="Roboto Slab"/>
                <a:sym typeface="Roboto Slab"/>
              </a:rPr>
              <a:t>Kết quả: Notion AI tự động tạo ra một bảng kế hoạch hoàn chỉnh với các trường thông tin và các đầu việc mẫu, sẵn sàng để triển khai.</a:t>
            </a:r>
            <a:endParaRPr b="0" i="0" sz="2200" u="none" cap="none" strike="noStrike">
              <a:solidFill>
                <a:schemeClr val="dk1"/>
              </a:solidFill>
              <a:latin typeface="Roboto Slab"/>
              <a:ea typeface="Roboto Slab"/>
              <a:cs typeface="Roboto Slab"/>
              <a:sym typeface="Roboto Slab"/>
            </a:endParaRPr>
          </a:p>
        </p:txBody>
      </p:sp>
      <p:sp>
        <p:nvSpPr>
          <p:cNvPr id="189" name="Google Shape;189;g385527fd5d9_0_551"/>
          <p:cNvSpPr txBox="1"/>
          <p:nvPr>
            <p:ph idx="1" type="body"/>
          </p:nvPr>
        </p:nvSpPr>
        <p:spPr>
          <a:xfrm>
            <a:off x="417972" y="1396651"/>
            <a:ext cx="13137961" cy="1277191"/>
          </a:xfrm>
          <a:prstGeom prst="rect">
            <a:avLst/>
          </a:prstGeom>
          <a:noFill/>
          <a:ln>
            <a:noFill/>
          </a:ln>
        </p:spPr>
        <p:txBody>
          <a:bodyPr anchorCtr="0" anchor="t" bIns="146275" lIns="146275" spcFirstLastPara="1" rIns="146275" wrap="square" tIns="146275">
            <a:noAutofit/>
          </a:bodyPr>
          <a:lstStyle/>
          <a:p>
            <a:pPr indent="0" lvl="0" marL="203200" marR="0" rtl="0" algn="l">
              <a:lnSpc>
                <a:spcPct val="130000"/>
              </a:lnSpc>
              <a:spcBef>
                <a:spcPts val="0"/>
              </a:spcBef>
              <a:spcAft>
                <a:spcPts val="0"/>
              </a:spcAft>
              <a:buClr>
                <a:srgbClr val="000000"/>
              </a:buClr>
              <a:buSzPts val="2600"/>
              <a:buNone/>
            </a:pPr>
            <a:r>
              <a:rPr b="1" lang="en-US" sz="2300">
                <a:solidFill>
                  <a:schemeClr val="dk1"/>
                </a:solidFill>
                <a:latin typeface="Roboto Slab"/>
                <a:ea typeface="Roboto Slab"/>
                <a:cs typeface="Roboto Slab"/>
                <a:sym typeface="Roboto Slab"/>
              </a:rPr>
              <a:t>Kịch bản: </a:t>
            </a:r>
            <a:r>
              <a:rPr lang="en-US" sz="2300">
                <a:solidFill>
                  <a:schemeClr val="dk1"/>
                </a:solidFill>
                <a:latin typeface="Roboto Slab"/>
                <a:ea typeface="Roboto Slab"/>
                <a:cs typeface="Roboto Slab"/>
                <a:sym typeface="Roboto Slab"/>
              </a:rPr>
              <a:t>Tạo một kế hoạch dự án chi tiết để tổ chức hội nghị từ một câu lệnh. Sau đó chỉnh sửa và và chia sẻ kế hoạch cho những người cùng tham gia.</a:t>
            </a:r>
            <a:endParaRPr b="1" sz="2300">
              <a:solidFill>
                <a:srgbClr val="0C0D0F"/>
              </a:solidFill>
              <a:latin typeface="Roboto Slab"/>
              <a:ea typeface="Roboto Slab"/>
              <a:cs typeface="Roboto Slab"/>
              <a:sym typeface="Roboto Slab"/>
            </a:endParaRPr>
          </a:p>
          <a:p>
            <a:pPr indent="0" lvl="0" marL="203200" marR="0" rtl="0" algn="l">
              <a:lnSpc>
                <a:spcPct val="130000"/>
              </a:lnSpc>
              <a:spcBef>
                <a:spcPts val="0"/>
              </a:spcBef>
              <a:spcAft>
                <a:spcPts val="0"/>
              </a:spcAft>
              <a:buClr>
                <a:srgbClr val="000000"/>
              </a:buClr>
              <a:buSzPts val="2600"/>
              <a:buNone/>
            </a:pPr>
            <a:r>
              <a:t/>
            </a:r>
            <a:endParaRPr b="1" sz="2300">
              <a:solidFill>
                <a:srgbClr val="0C0D0F"/>
              </a:solidFill>
              <a:latin typeface="Roboto Slab"/>
              <a:ea typeface="Roboto Slab"/>
              <a:cs typeface="Roboto Slab"/>
              <a:sym typeface="Roboto Slab"/>
            </a:endParaRPr>
          </a:p>
          <a:p>
            <a:pPr indent="0" lvl="0" marL="203200" rtl="0" algn="l">
              <a:lnSpc>
                <a:spcPct val="100000"/>
              </a:lnSpc>
              <a:spcBef>
                <a:spcPts val="0"/>
              </a:spcBef>
              <a:spcAft>
                <a:spcPts val="0"/>
              </a:spcAft>
              <a:buClr>
                <a:srgbClr val="000000"/>
              </a:buClr>
              <a:buSzPts val="2600"/>
              <a:buNone/>
            </a:pPr>
            <a:r>
              <a:rPr b="1" lang="en-US" sz="2300">
                <a:solidFill>
                  <a:srgbClr val="0C0D0F"/>
                </a:solidFill>
                <a:latin typeface="Roboto Slab"/>
                <a:ea typeface="Roboto Slab"/>
                <a:cs typeface="Roboto Slab"/>
                <a:sym typeface="Roboto Slab"/>
              </a:rPr>
              <a:t>Các bước thực hiện:</a:t>
            </a:r>
            <a:endParaRPr/>
          </a:p>
          <a:p>
            <a:pPr indent="0" lvl="0" marL="203200" rtl="0" algn="l">
              <a:lnSpc>
                <a:spcPct val="100000"/>
              </a:lnSpc>
              <a:spcBef>
                <a:spcPts val="0"/>
              </a:spcBef>
              <a:spcAft>
                <a:spcPts val="0"/>
              </a:spcAft>
              <a:buClr>
                <a:srgbClr val="000000"/>
              </a:buClr>
              <a:buSzPts val="2600"/>
              <a:buNone/>
            </a:pPr>
            <a:r>
              <a:t/>
            </a:r>
            <a:endParaRPr b="1" sz="2300">
              <a:solidFill>
                <a:schemeClr val="dk1"/>
              </a:solidFill>
              <a:latin typeface="Roboto Slab"/>
              <a:ea typeface="Roboto Slab"/>
              <a:cs typeface="Roboto Slab"/>
              <a:sym typeface="Roboto Slab"/>
            </a:endParaRPr>
          </a:p>
          <a:p>
            <a:pPr indent="0" lvl="0" marL="203200" marR="0" rtl="0" algn="l">
              <a:lnSpc>
                <a:spcPct val="130000"/>
              </a:lnSpc>
              <a:spcBef>
                <a:spcPts val="0"/>
              </a:spcBef>
              <a:spcAft>
                <a:spcPts val="0"/>
              </a:spcAft>
              <a:buClr>
                <a:srgbClr val="000000"/>
              </a:buClr>
              <a:buSzPts val="2600"/>
              <a:buNone/>
            </a:pPr>
            <a:r>
              <a:t/>
            </a:r>
            <a:endParaRPr sz="2600">
              <a:solidFill>
                <a:schemeClr val="dk1"/>
              </a:solidFill>
              <a:latin typeface="Roboto Slab"/>
              <a:ea typeface="Roboto Slab"/>
              <a:cs typeface="Roboto Slab"/>
              <a:sym typeface="Roboto Slab"/>
            </a:endParaRPr>
          </a:p>
          <a:p>
            <a:pPr indent="0" lvl="0" marL="203200" marR="0" rtl="0" algn="l">
              <a:lnSpc>
                <a:spcPct val="130000"/>
              </a:lnSpc>
              <a:spcBef>
                <a:spcPts val="0"/>
              </a:spcBef>
              <a:spcAft>
                <a:spcPts val="0"/>
              </a:spcAft>
              <a:buClr>
                <a:srgbClr val="000000"/>
              </a:buClr>
              <a:buSzPts val="2600"/>
              <a:buNone/>
            </a:pPr>
            <a:r>
              <a:t/>
            </a:r>
            <a:endParaRPr sz="2600">
              <a:solidFill>
                <a:schemeClr val="dk1"/>
              </a:solidFill>
              <a:latin typeface="Roboto Slab"/>
              <a:ea typeface="Roboto Slab"/>
              <a:cs typeface="Roboto Slab"/>
              <a:sym typeface="Roboto Slab"/>
            </a:endParaRPr>
          </a:p>
          <a:p>
            <a:pPr indent="0" lvl="0" marL="203200" marR="0" rtl="0" algn="l">
              <a:lnSpc>
                <a:spcPct val="130000"/>
              </a:lnSpc>
              <a:spcBef>
                <a:spcPts val="0"/>
              </a:spcBef>
              <a:spcAft>
                <a:spcPts val="0"/>
              </a:spcAft>
              <a:buClr>
                <a:srgbClr val="000000"/>
              </a:buClr>
              <a:buSzPts val="2600"/>
              <a:buNone/>
            </a:pPr>
            <a:r>
              <a:t/>
            </a:r>
            <a:endParaRPr sz="2600">
              <a:solidFill>
                <a:schemeClr val="dk1"/>
              </a:solidFill>
              <a:latin typeface="Roboto Slab"/>
              <a:ea typeface="Roboto Slab"/>
              <a:cs typeface="Roboto Slab"/>
              <a:sym typeface="Roboto Slab"/>
            </a:endParaRPr>
          </a:p>
        </p:txBody>
      </p:sp>
      <p:sp>
        <p:nvSpPr>
          <p:cNvPr id="190" name="Google Shape;190;g385527fd5d9_0_551"/>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85527fd5d9_0_551"/>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192" name="Google Shape;192;g385527fd5d9_0_551"/>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193" name="Google Shape;193;g385527fd5d9_0_551"/>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type="title"/>
          </p:nvPr>
        </p:nvSpPr>
        <p:spPr>
          <a:xfrm>
            <a:off x="498725" y="78600"/>
            <a:ext cx="134685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Tự động lập và chia sẻ kế hoạch (2/3)</a:t>
            </a:r>
            <a:endParaRPr b="1" sz="3600">
              <a:solidFill>
                <a:srgbClr val="0000AA"/>
              </a:solidFill>
              <a:latin typeface="Roboto Slab"/>
              <a:ea typeface="Roboto Slab"/>
              <a:cs typeface="Roboto Slab"/>
              <a:sym typeface="Roboto Slab"/>
            </a:endParaRPr>
          </a:p>
        </p:txBody>
      </p:sp>
      <p:sp>
        <p:nvSpPr>
          <p:cNvPr id="199" name="Google Shape;199;p4"/>
          <p:cNvSpPr txBox="1"/>
          <p:nvPr/>
        </p:nvSpPr>
        <p:spPr>
          <a:xfrm>
            <a:off x="580766" y="1508562"/>
            <a:ext cx="6223800" cy="3111900"/>
          </a:xfrm>
          <a:prstGeom prst="rect">
            <a:avLst/>
          </a:prstGeom>
          <a:noFill/>
          <a:ln>
            <a:noFill/>
          </a:ln>
        </p:spPr>
        <p:txBody>
          <a:bodyPr anchorCtr="0" anchor="t" bIns="45700" lIns="91425" spcFirstLastPara="1" rIns="91425" wrap="square" tIns="45700">
            <a:spAutoFit/>
          </a:bodyPr>
          <a:lstStyle/>
          <a:p>
            <a:pPr indent="0" lvl="0" marL="0" marR="0" rtl="0" algn="just">
              <a:lnSpc>
                <a:spcPct val="158333"/>
              </a:lnSpc>
              <a:spcBef>
                <a:spcPts val="0"/>
              </a:spcBef>
              <a:spcAft>
                <a:spcPts val="0"/>
              </a:spcAft>
              <a:buClr>
                <a:srgbClr val="55575A"/>
              </a:buClr>
              <a:buSzPts val="1800"/>
              <a:buFont typeface="Manrope"/>
              <a:buNone/>
            </a:pPr>
            <a:r>
              <a:rPr b="1" i="1" lang="en-US" sz="2200" u="none" cap="none" strike="noStrike">
                <a:solidFill>
                  <a:schemeClr val="dk1"/>
                </a:solidFill>
                <a:latin typeface="Roboto Slab"/>
                <a:ea typeface="Roboto Slab"/>
                <a:cs typeface="Roboto Slab"/>
                <a:sym typeface="Roboto Slab"/>
              </a:rPr>
              <a:t>Câu lệnh</a:t>
            </a:r>
            <a:r>
              <a:rPr b="0" i="1" lang="en-US" sz="2200" u="none" cap="none" strike="noStrike">
                <a:solidFill>
                  <a:schemeClr val="dk1"/>
                </a:solidFill>
                <a:latin typeface="Roboto Slab"/>
                <a:ea typeface="Roboto Slab"/>
                <a:cs typeface="Roboto Slab"/>
                <a:sym typeface="Roboto Slab"/>
              </a:rPr>
              <a:t>: “</a:t>
            </a:r>
            <a:r>
              <a:rPr b="0" i="0" lang="en-US" sz="2200" u="none" cap="none" strike="noStrike">
                <a:solidFill>
                  <a:schemeClr val="dk1"/>
                </a:solidFill>
                <a:latin typeface="Roboto Slab"/>
                <a:ea typeface="Roboto Slab"/>
                <a:cs typeface="Roboto Slab"/>
                <a:sym typeface="Roboto Slab"/>
              </a:rPr>
              <a:t>Tạo một kế hoạch dự án chi tiết để tổ chức hội nghị 'Cải cách Hành chính 4.0' trong 3 tháng tới, bao gồm các cột: Tên nhiệm vụ, Trạng thái (Chưa làm/Đang làm/Hoàn thành), Người phụ trách, Ngày bắt đầu, Ngày hết hạn, Mức độ ưu tiên."</a:t>
            </a:r>
            <a:endParaRPr b="0" i="0" sz="2200" u="none" cap="none" strike="noStrike">
              <a:solidFill>
                <a:schemeClr val="dk1"/>
              </a:solidFill>
              <a:latin typeface="Roboto Slab"/>
              <a:ea typeface="Roboto Slab"/>
              <a:cs typeface="Roboto Slab"/>
              <a:sym typeface="Roboto Slab"/>
            </a:endParaRPr>
          </a:p>
        </p:txBody>
      </p:sp>
      <p:pic>
        <p:nvPicPr>
          <p:cNvPr id="200" name="Google Shape;200;p4"/>
          <p:cNvPicPr preferRelativeResize="0"/>
          <p:nvPr/>
        </p:nvPicPr>
        <p:blipFill rotWithShape="1">
          <a:blip r:embed="rId3">
            <a:alphaModFix/>
          </a:blip>
          <a:srcRect b="0" l="0" r="0" t="0"/>
          <a:stretch/>
        </p:blipFill>
        <p:spPr>
          <a:xfrm>
            <a:off x="7054472" y="1085268"/>
            <a:ext cx="7478397" cy="6675120"/>
          </a:xfrm>
          <a:prstGeom prst="rect">
            <a:avLst/>
          </a:prstGeom>
          <a:noFill/>
          <a:ln cap="flat" cmpd="sng" w="19050">
            <a:solidFill>
              <a:srgbClr val="0000AA"/>
            </a:solidFill>
            <a:prstDash val="solid"/>
            <a:round/>
            <a:headEnd len="sm" w="sm" type="none"/>
            <a:tailEnd len="sm" w="sm" type="none"/>
          </a:ln>
        </p:spPr>
      </p:pic>
      <p:sp>
        <p:nvSpPr>
          <p:cNvPr id="201" name="Google Shape;201;p4"/>
          <p:cNvSpPr/>
          <p:nvPr/>
        </p:nvSpPr>
        <p:spPr>
          <a:xfrm>
            <a:off x="11327027" y="1688757"/>
            <a:ext cx="3106706" cy="370702"/>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2" name="Google Shape;202;p4"/>
          <p:cNvSpPr/>
          <p:nvPr/>
        </p:nvSpPr>
        <p:spPr>
          <a:xfrm>
            <a:off x="9628780" y="4474062"/>
            <a:ext cx="966515" cy="534166"/>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03" name="Google Shape;203;p4"/>
          <p:cNvSpPr txBox="1"/>
          <p:nvPr/>
        </p:nvSpPr>
        <p:spPr>
          <a:xfrm>
            <a:off x="3653950" y="5360150"/>
            <a:ext cx="3234600" cy="1108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2200" u="none" cap="none" strike="noStrike">
                <a:solidFill>
                  <a:srgbClr val="980000"/>
                </a:solidFill>
                <a:latin typeface="Roboto Slab"/>
                <a:ea typeface="Roboto Slab"/>
                <a:cs typeface="Roboto Slab"/>
                <a:sym typeface="Roboto Slab"/>
              </a:rPr>
              <a:t>Có thể chỉnh sửa nội dung từng ô trong bảng kế hoạch.</a:t>
            </a:r>
            <a:endParaRPr b="0" i="0" sz="2200" u="none" cap="none" strike="noStrike">
              <a:solidFill>
                <a:srgbClr val="980000"/>
              </a:solidFill>
              <a:latin typeface="Roboto Slab"/>
              <a:ea typeface="Roboto Slab"/>
              <a:cs typeface="Roboto Slab"/>
              <a:sym typeface="Roboto Slab"/>
            </a:endParaRPr>
          </a:p>
        </p:txBody>
      </p:sp>
      <p:cxnSp>
        <p:nvCxnSpPr>
          <p:cNvPr id="204" name="Google Shape;204;p4"/>
          <p:cNvCxnSpPr/>
          <p:nvPr/>
        </p:nvCxnSpPr>
        <p:spPr>
          <a:xfrm flipH="1" rot="10800000">
            <a:off x="6804454" y="4915692"/>
            <a:ext cx="2751438" cy="924935"/>
          </a:xfrm>
          <a:prstGeom prst="straightConnector1">
            <a:avLst/>
          </a:prstGeom>
          <a:noFill/>
          <a:ln cap="flat" cmpd="sng" w="38100">
            <a:solidFill>
              <a:srgbClr val="3B7FF2"/>
            </a:solidFill>
            <a:prstDash val="solid"/>
            <a:round/>
            <a:headEnd len="sm" w="sm" type="none"/>
            <a:tailEnd len="med" w="med" type="triangle"/>
          </a:ln>
        </p:spPr>
      </p:cxnSp>
      <p:sp>
        <p:nvSpPr>
          <p:cNvPr id="205" name="Google Shape;205;p4"/>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07" name="Google Shape;207;p4"/>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08" name="Google Shape;208;p4"/>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sp>
        <p:nvSpPr>
          <p:cNvPr id="209" name="Google Shape;209;p4"/>
          <p:cNvSpPr txBox="1"/>
          <p:nvPr/>
        </p:nvSpPr>
        <p:spPr>
          <a:xfrm>
            <a:off x="11327025" y="994800"/>
            <a:ext cx="3234600" cy="76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2200" u="none" cap="none" strike="noStrike">
                <a:solidFill>
                  <a:srgbClr val="980000"/>
                </a:solidFill>
                <a:latin typeface="Roboto Slab"/>
                <a:ea typeface="Roboto Slab"/>
                <a:cs typeface="Roboto Slab"/>
                <a:sym typeface="Roboto Slab"/>
              </a:rPr>
              <a:t>Chia sẻ cho thành viên khác trong nhóm</a:t>
            </a:r>
            <a:endParaRPr b="0" i="0" sz="2200" u="none" cap="none" strike="noStrike">
              <a:solidFill>
                <a:srgbClr val="980000"/>
              </a:solidFill>
              <a:latin typeface="Roboto Slab"/>
              <a:ea typeface="Roboto Slab"/>
              <a:cs typeface="Roboto Slab"/>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7c0ec0eea5_0_35"/>
          <p:cNvSpPr txBox="1"/>
          <p:nvPr>
            <p:ph type="title"/>
          </p:nvPr>
        </p:nvSpPr>
        <p:spPr>
          <a:xfrm>
            <a:off x="498725" y="78600"/>
            <a:ext cx="13468500" cy="916200"/>
          </a:xfrm>
          <a:prstGeom prst="rect">
            <a:avLst/>
          </a:prstGeom>
          <a:noFill/>
          <a:ln>
            <a:noFill/>
          </a:ln>
        </p:spPr>
        <p:txBody>
          <a:bodyPr anchorCtr="0" anchor="t" bIns="146275" lIns="146275" spcFirstLastPara="1" rIns="146275" wrap="square" tIns="146275">
            <a:noAutofit/>
          </a:bodyPr>
          <a:lstStyle/>
          <a:p>
            <a:pPr indent="0" lvl="0" marL="0" rtl="0" algn="l">
              <a:lnSpc>
                <a:spcPct val="100000"/>
              </a:lnSpc>
              <a:spcBef>
                <a:spcPts val="0"/>
              </a:spcBef>
              <a:spcAft>
                <a:spcPts val="0"/>
              </a:spcAft>
              <a:buSzPts val="1600"/>
              <a:buNone/>
            </a:pPr>
            <a:r>
              <a:rPr b="1" lang="en-US" sz="3600">
                <a:solidFill>
                  <a:srgbClr val="0000AA"/>
                </a:solidFill>
                <a:latin typeface="Roboto Slab"/>
                <a:ea typeface="Roboto Slab"/>
                <a:cs typeface="Roboto Slab"/>
                <a:sym typeface="Roboto Slab"/>
              </a:rPr>
              <a:t>Ví dụ minh hoạ: Tự động lập và chia sẻ kế hoạch (3/3)</a:t>
            </a:r>
            <a:endParaRPr b="1" sz="3600">
              <a:solidFill>
                <a:srgbClr val="0000AA"/>
              </a:solidFill>
              <a:latin typeface="Roboto Slab"/>
              <a:ea typeface="Roboto Slab"/>
              <a:cs typeface="Roboto Slab"/>
              <a:sym typeface="Roboto Slab"/>
            </a:endParaRPr>
          </a:p>
        </p:txBody>
      </p:sp>
      <p:sp>
        <p:nvSpPr>
          <p:cNvPr id="215" name="Google Shape;215;g37c0ec0eea5_0_35"/>
          <p:cNvSpPr/>
          <p:nvPr/>
        </p:nvSpPr>
        <p:spPr>
          <a:xfrm>
            <a:off x="0" y="7893200"/>
            <a:ext cx="14630400" cy="336000"/>
          </a:xfrm>
          <a:prstGeom prst="rect">
            <a:avLst/>
          </a:prstGeom>
          <a:solidFill>
            <a:srgbClr val="0000AA"/>
          </a:solidFill>
          <a:ln cap="flat" cmpd="sng" w="15250">
            <a:solidFill>
              <a:srgbClr val="0000AA"/>
            </a:solidFill>
            <a:prstDash val="solid"/>
            <a:round/>
            <a:headEnd len="sm" w="sm" type="none"/>
            <a:tailEnd len="sm" w="sm" type="none"/>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37c0ec0eea5_0_35"/>
          <p:cNvSpPr txBox="1"/>
          <p:nvPr>
            <p:ph idx="12" type="sldNum"/>
          </p:nvPr>
        </p:nvSpPr>
        <p:spPr>
          <a:xfrm>
            <a:off x="13555933" y="7746307"/>
            <a:ext cx="877800" cy="629700"/>
          </a:xfrm>
          <a:prstGeom prst="rect">
            <a:avLst/>
          </a:prstGeom>
          <a:noFill/>
          <a:ln>
            <a:noFill/>
          </a:ln>
        </p:spPr>
        <p:txBody>
          <a:bodyPr anchorCtr="0" anchor="ctr" bIns="146275" lIns="146275" spcFirstLastPara="1" rIns="146275" wrap="square" tIns="146275">
            <a:normAutofit/>
          </a:bodyPr>
          <a:lstStyle/>
          <a:p>
            <a:pPr indent="0" lvl="0" marL="0" rtl="0" algn="r">
              <a:lnSpc>
                <a:spcPct val="100000"/>
              </a:lnSpc>
              <a:spcBef>
                <a:spcPts val="0"/>
              </a:spcBef>
              <a:spcAft>
                <a:spcPts val="0"/>
              </a:spcAft>
              <a:buSzPts val="1600"/>
              <a:buNone/>
            </a:pPr>
            <a:fld id="{00000000-1234-1234-1234-123412341234}" type="slidenum">
              <a:rPr b="1" lang="en-US">
                <a:solidFill>
                  <a:schemeClr val="lt1"/>
                </a:solidFill>
                <a:latin typeface="Roboto Slab"/>
                <a:ea typeface="Roboto Slab"/>
                <a:cs typeface="Roboto Slab"/>
                <a:sym typeface="Roboto Slab"/>
              </a:rPr>
              <a:t>‹#›</a:t>
            </a:fld>
            <a:endParaRPr b="1">
              <a:solidFill>
                <a:schemeClr val="lt1"/>
              </a:solidFill>
              <a:latin typeface="Roboto Slab"/>
              <a:ea typeface="Roboto Slab"/>
              <a:cs typeface="Roboto Slab"/>
              <a:sym typeface="Roboto Slab"/>
            </a:endParaRPr>
          </a:p>
        </p:txBody>
      </p:sp>
      <p:sp>
        <p:nvSpPr>
          <p:cNvPr id="217" name="Google Shape;217;g37c0ec0eea5_0_35"/>
          <p:cNvSpPr txBox="1"/>
          <p:nvPr/>
        </p:nvSpPr>
        <p:spPr>
          <a:xfrm>
            <a:off x="7567357" y="7802695"/>
            <a:ext cx="2419800" cy="510900"/>
          </a:xfrm>
          <a:prstGeom prst="rect">
            <a:avLst/>
          </a:prstGeom>
          <a:noFill/>
          <a:ln>
            <a:noFill/>
          </a:ln>
        </p:spPr>
        <p:txBody>
          <a:bodyPr anchorCtr="0" anchor="t" bIns="146275" lIns="146275" spcFirstLastPara="1" rIns="146275" wrap="square" tIns="146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Notion AI &amp; Canva AI</a:t>
            </a:r>
            <a:endParaRPr b="1" i="0" sz="1400" u="none" cap="none" strike="noStrike">
              <a:solidFill>
                <a:schemeClr val="lt1"/>
              </a:solidFill>
              <a:latin typeface="Roboto Slab"/>
              <a:ea typeface="Roboto Slab"/>
              <a:cs typeface="Roboto Slab"/>
              <a:sym typeface="Roboto Slab"/>
            </a:endParaRPr>
          </a:p>
        </p:txBody>
      </p:sp>
      <p:sp>
        <p:nvSpPr>
          <p:cNvPr id="218" name="Google Shape;218;g37c0ec0eea5_0_35"/>
          <p:cNvSpPr txBox="1"/>
          <p:nvPr/>
        </p:nvSpPr>
        <p:spPr>
          <a:xfrm>
            <a:off x="210400" y="7802720"/>
            <a:ext cx="5786700" cy="510900"/>
          </a:xfrm>
          <a:prstGeom prst="rect">
            <a:avLst/>
          </a:prstGeom>
          <a:noFill/>
          <a:ln>
            <a:noFill/>
          </a:ln>
        </p:spPr>
        <p:txBody>
          <a:bodyPr anchorCtr="0" anchor="t" bIns="146275" lIns="146275" spcFirstLastPara="1" rIns="146275" wrap="square" tIns="146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Roboto Slab"/>
                <a:ea typeface="Roboto Slab"/>
                <a:cs typeface="Roboto Slab"/>
                <a:sym typeface="Roboto Slab"/>
              </a:rPr>
              <a:t>GS. TS. Lê Sỹ Vinh, TS. Lê Đức Trọng, TS. Mẫn Đức Chức</a:t>
            </a:r>
            <a:endParaRPr b="1" i="0" sz="1400" u="none" cap="none" strike="noStrike">
              <a:solidFill>
                <a:schemeClr val="lt1"/>
              </a:solidFill>
              <a:latin typeface="Roboto Slab"/>
              <a:ea typeface="Roboto Slab"/>
              <a:cs typeface="Roboto Slab"/>
              <a:sym typeface="Roboto Slab"/>
            </a:endParaRPr>
          </a:p>
        </p:txBody>
      </p:sp>
      <p:pic>
        <p:nvPicPr>
          <p:cNvPr id="219" name="Google Shape;219;g37c0ec0eea5_0_35"/>
          <p:cNvPicPr preferRelativeResize="0"/>
          <p:nvPr/>
        </p:nvPicPr>
        <p:blipFill rotWithShape="1">
          <a:blip r:embed="rId3">
            <a:alphaModFix/>
          </a:blip>
          <a:srcRect b="0" l="0" r="0" t="0"/>
          <a:stretch/>
        </p:blipFill>
        <p:spPr>
          <a:xfrm>
            <a:off x="152400" y="1069800"/>
            <a:ext cx="14325599" cy="6334901"/>
          </a:xfrm>
          <a:prstGeom prst="rect">
            <a:avLst/>
          </a:prstGeom>
          <a:noFill/>
          <a:ln cap="flat" cmpd="sng" w="19050">
            <a:solidFill>
              <a:srgbClr val="0000AA"/>
            </a:solidFill>
            <a:prstDash val="solid"/>
            <a:round/>
            <a:headEnd len="sm" w="sm" type="none"/>
            <a:tailEnd len="sm" w="sm" type="none"/>
          </a:ln>
        </p:spPr>
      </p:pic>
      <p:sp>
        <p:nvSpPr>
          <p:cNvPr id="220" name="Google Shape;220;g37c0ec0eea5_0_35"/>
          <p:cNvSpPr/>
          <p:nvPr/>
        </p:nvSpPr>
        <p:spPr>
          <a:xfrm>
            <a:off x="10335675" y="2948025"/>
            <a:ext cx="4011600" cy="3960000"/>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221" name="Google Shape;221;g37c0ec0eea5_0_35"/>
          <p:cNvSpPr txBox="1"/>
          <p:nvPr/>
        </p:nvSpPr>
        <p:spPr>
          <a:xfrm>
            <a:off x="4673000" y="1516225"/>
            <a:ext cx="3843900" cy="76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2200" u="none" cap="none" strike="noStrike">
                <a:solidFill>
                  <a:srgbClr val="980000"/>
                </a:solidFill>
                <a:latin typeface="Roboto Slab"/>
                <a:ea typeface="Roboto Slab"/>
                <a:cs typeface="Roboto Slab"/>
                <a:sym typeface="Roboto Slab"/>
              </a:rPr>
              <a:t>Tại bảng kế hoạch chi tiết, có thể tạo thêm cột mới</a:t>
            </a:r>
            <a:endParaRPr b="0" i="0" sz="2200" u="none" cap="none" strike="noStrike">
              <a:solidFill>
                <a:srgbClr val="980000"/>
              </a:solidFill>
              <a:latin typeface="Roboto Slab"/>
              <a:ea typeface="Roboto Slab"/>
              <a:cs typeface="Roboto Slab"/>
              <a:sym typeface="Roboto Slab"/>
            </a:endParaRPr>
          </a:p>
        </p:txBody>
      </p:sp>
      <p:cxnSp>
        <p:nvCxnSpPr>
          <p:cNvPr id="222" name="Google Shape;222;g37c0ec0eea5_0_35"/>
          <p:cNvCxnSpPr/>
          <p:nvPr/>
        </p:nvCxnSpPr>
        <p:spPr>
          <a:xfrm>
            <a:off x="8081454" y="2087002"/>
            <a:ext cx="2525100" cy="925500"/>
          </a:xfrm>
          <a:prstGeom prst="straightConnector1">
            <a:avLst/>
          </a:prstGeom>
          <a:noFill/>
          <a:ln cap="flat" cmpd="sng" w="38100">
            <a:solidFill>
              <a:srgbClr val="3B7FF2"/>
            </a:solidFill>
            <a:prstDash val="solid"/>
            <a:round/>
            <a:headEnd len="sm" w="sm" type="none"/>
            <a:tailEnd len="med" w="med" type="triangle"/>
          </a:ln>
        </p:spPr>
      </p:cxnSp>
      <p:sp>
        <p:nvSpPr>
          <p:cNvPr id="223" name="Google Shape;223;g37c0ec0eea5_0_35"/>
          <p:cNvSpPr txBox="1"/>
          <p:nvPr/>
        </p:nvSpPr>
        <p:spPr>
          <a:xfrm>
            <a:off x="9381125" y="1078625"/>
            <a:ext cx="4966200" cy="1446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2200" u="none" cap="none" strike="noStrike">
                <a:solidFill>
                  <a:srgbClr val="980000"/>
                </a:solidFill>
                <a:latin typeface="Roboto Slab"/>
                <a:ea typeface="Roboto Slab"/>
                <a:cs typeface="Roboto Slab"/>
                <a:sym typeface="Roboto Slab"/>
              </a:rPr>
              <a:t>Dùng câu lệnh để yêu cầu AI tự điền nội dung. Ví dụ với câu lệnh này, cột </a:t>
            </a:r>
            <a:r>
              <a:rPr b="1" i="0" lang="en-US" sz="2200" u="none" cap="none" strike="noStrike">
                <a:solidFill>
                  <a:srgbClr val="0070C0"/>
                </a:solidFill>
                <a:latin typeface="Roboto Slab"/>
                <a:ea typeface="Roboto Slab"/>
                <a:cs typeface="Roboto Slab"/>
                <a:sym typeface="Roboto Slab"/>
              </a:rPr>
              <a:t>Cảnh báo</a:t>
            </a:r>
            <a:r>
              <a:rPr b="1" i="0" lang="en-US" sz="2200" u="none" cap="none" strike="noStrike">
                <a:solidFill>
                  <a:srgbClr val="980000"/>
                </a:solidFill>
                <a:latin typeface="Roboto Slab"/>
                <a:ea typeface="Roboto Slab"/>
                <a:cs typeface="Roboto Slab"/>
                <a:sym typeface="Roboto Slab"/>
              </a:rPr>
              <a:t> sẽ được cập nhật nội dung tự động khi có thay đổi.</a:t>
            </a:r>
            <a:endParaRPr b="0" i="0" sz="2200" u="none" cap="none" strike="noStrike">
              <a:solidFill>
                <a:srgbClr val="980000"/>
              </a:solidFill>
              <a:latin typeface="Roboto Slab"/>
              <a:ea typeface="Roboto Slab"/>
              <a:cs typeface="Roboto Slab"/>
              <a:sym typeface="Roboto Slab"/>
            </a:endParaRPr>
          </a:p>
        </p:txBody>
      </p:sp>
      <p:cxnSp>
        <p:nvCxnSpPr>
          <p:cNvPr id="224" name="Google Shape;224;g37c0ec0eea5_0_35"/>
          <p:cNvCxnSpPr/>
          <p:nvPr/>
        </p:nvCxnSpPr>
        <p:spPr>
          <a:xfrm>
            <a:off x="12105304" y="2445802"/>
            <a:ext cx="849000" cy="1921200"/>
          </a:xfrm>
          <a:prstGeom prst="straightConnector1">
            <a:avLst/>
          </a:prstGeom>
          <a:noFill/>
          <a:ln cap="flat" cmpd="sng" w="38100">
            <a:solidFill>
              <a:srgbClr val="3B7FF2"/>
            </a:solidFill>
            <a:prstDash val="solid"/>
            <a:round/>
            <a:headEnd len="sm" w="sm" type="none"/>
            <a:tailEnd len="med" w="med" type="triangle"/>
          </a:ln>
        </p:spPr>
      </p:cxnSp>
      <p:sp>
        <p:nvSpPr>
          <p:cNvPr id="225" name="Google Shape;225;g37c0ec0eea5_0_35"/>
          <p:cNvSpPr/>
          <p:nvPr/>
        </p:nvSpPr>
        <p:spPr>
          <a:xfrm>
            <a:off x="11718575" y="4431400"/>
            <a:ext cx="2419800" cy="916200"/>
          </a:xfrm>
          <a:prstGeom prst="flowChartProcess">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2025-08-31T09:36:54Z</dcterms:created>
</cp:coreProperties>
</file>